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1"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9" r:id="rId16"/>
    <p:sldId id="280" r:id="rId17"/>
    <p:sldId id="271" r:id="rId18"/>
    <p:sldId id="272" r:id="rId19"/>
    <p:sldId id="273" r:id="rId20"/>
    <p:sldId id="274" r:id="rId21"/>
    <p:sldId id="275" r:id="rId22"/>
    <p:sldId id="276" r:id="rId23"/>
    <p:sldId id="277" r:id="rId24"/>
    <p:sldId id="278" r:id="rId25"/>
    <p:sldId id="281" r:id="rId26"/>
    <p:sldId id="282" r:id="rId27"/>
    <p:sldId id="283" r:id="rId28"/>
    <p:sldId id="284" r:id="rId29"/>
    <p:sldId id="285" r:id="rId30"/>
    <p:sldId id="286" r:id="rId31"/>
    <p:sldId id="292" r:id="rId32"/>
    <p:sldId id="287" r:id="rId33"/>
    <p:sldId id="294" r:id="rId34"/>
    <p:sldId id="291" r:id="rId35"/>
    <p:sldId id="293" r:id="rId36"/>
    <p:sldId id="290" r:id="rId37"/>
    <p:sldId id="298" r:id="rId38"/>
    <p:sldId id="297" r:id="rId39"/>
    <p:sldId id="296" r:id="rId40"/>
    <p:sldId id="301" r:id="rId41"/>
    <p:sldId id="300" r:id="rId42"/>
    <p:sldId id="299" r:id="rId43"/>
    <p:sldId id="295" r:id="rId44"/>
    <p:sldId id="304" r:id="rId45"/>
    <p:sldId id="307" r:id="rId46"/>
    <p:sldId id="306" r:id="rId47"/>
    <p:sldId id="305" r:id="rId48"/>
    <p:sldId id="303" r:id="rId49"/>
    <p:sldId id="309" r:id="rId50"/>
    <p:sldId id="302" r:id="rId51"/>
    <p:sldId id="313" r:id="rId52"/>
    <p:sldId id="310" r:id="rId53"/>
    <p:sldId id="312" r:id="rId54"/>
    <p:sldId id="311" r:id="rId55"/>
    <p:sldId id="308" r:id="rId56"/>
    <p:sldId id="314" r:id="rId57"/>
    <p:sldId id="315" r:id="rId58"/>
    <p:sldId id="317" r:id="rId59"/>
    <p:sldId id="319" r:id="rId60"/>
    <p:sldId id="316" r:id="rId61"/>
    <p:sldId id="318" r:id="rId62"/>
    <p:sldId id="321" r:id="rId63"/>
    <p:sldId id="322" r:id="rId64"/>
    <p:sldId id="326" r:id="rId65"/>
    <p:sldId id="320" r:id="rId66"/>
    <p:sldId id="330" r:id="rId67"/>
    <p:sldId id="325" r:id="rId68"/>
    <p:sldId id="329" r:id="rId69"/>
    <p:sldId id="338" r:id="rId70"/>
    <p:sldId id="337" r:id="rId71"/>
    <p:sldId id="339" r:id="rId72"/>
    <p:sldId id="336" r:id="rId73"/>
    <p:sldId id="335" r:id="rId74"/>
    <p:sldId id="334" r:id="rId75"/>
    <p:sldId id="332" r:id="rId76"/>
    <p:sldId id="331" r:id="rId77"/>
    <p:sldId id="328" r:id="rId78"/>
    <p:sldId id="327" r:id="rId79"/>
    <p:sldId id="345" r:id="rId80"/>
    <p:sldId id="324" r:id="rId81"/>
    <p:sldId id="347" r:id="rId82"/>
    <p:sldId id="346" r:id="rId83"/>
    <p:sldId id="344" r:id="rId84"/>
    <p:sldId id="343" r:id="rId85"/>
    <p:sldId id="342" r:id="rId86"/>
    <p:sldId id="352" r:id="rId87"/>
    <p:sldId id="341" r:id="rId88"/>
    <p:sldId id="351" r:id="rId89"/>
    <p:sldId id="350" r:id="rId90"/>
    <p:sldId id="356" r:id="rId91"/>
    <p:sldId id="355" r:id="rId92"/>
    <p:sldId id="354" r:id="rId93"/>
    <p:sldId id="371" r:id="rId94"/>
    <p:sldId id="372" r:id="rId95"/>
    <p:sldId id="373" r:id="rId96"/>
    <p:sldId id="374" r:id="rId97"/>
    <p:sldId id="375" r:id="rId98"/>
    <p:sldId id="378" r:id="rId99"/>
    <p:sldId id="376" r:id="rId100"/>
    <p:sldId id="353" r:id="rId101"/>
    <p:sldId id="357" r:id="rId102"/>
    <p:sldId id="349" r:id="rId103"/>
    <p:sldId id="348" r:id="rId104"/>
    <p:sldId id="340" r:id="rId105"/>
    <p:sldId id="361" r:id="rId106"/>
    <p:sldId id="362" r:id="rId107"/>
    <p:sldId id="360" r:id="rId108"/>
    <p:sldId id="359" r:id="rId109"/>
    <p:sldId id="358" r:id="rId110"/>
    <p:sldId id="365" r:id="rId111"/>
    <p:sldId id="364" r:id="rId112"/>
    <p:sldId id="363" r:id="rId113"/>
    <p:sldId id="368" r:id="rId114"/>
    <p:sldId id="379" r:id="rId115"/>
    <p:sldId id="380" r:id="rId116"/>
    <p:sldId id="381" r:id="rId117"/>
    <p:sldId id="382" r:id="rId118"/>
    <p:sldId id="383" r:id="rId119"/>
    <p:sldId id="384" r:id="rId1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72" y="-3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66308537-8C29-4564-83B5-CA464E788263}" type="datetimeFigureOut">
              <a:rPr lang="en-US" smtClean="0"/>
              <a:pPr/>
              <a:t>2/24/2010</a:t>
            </a:fld>
            <a:endParaRPr lang="en-CA"/>
          </a:p>
        </p:txBody>
      </p:sp>
      <p:sp>
        <p:nvSpPr>
          <p:cNvPr id="16" name="Slide Number Placeholder 15"/>
          <p:cNvSpPr>
            <a:spLocks noGrp="1"/>
          </p:cNvSpPr>
          <p:nvPr>
            <p:ph type="sldNum" sz="quarter" idx="11"/>
          </p:nvPr>
        </p:nvSpPr>
        <p:spPr/>
        <p:txBody>
          <a:bodyPr/>
          <a:lstStyle/>
          <a:p>
            <a:fld id="{DCD601E5-BE62-41C4-AF00-42A65270C477}" type="slidenum">
              <a:rPr lang="en-CA" smtClean="0"/>
              <a:pPr/>
              <a:t>‹#›</a:t>
            </a:fld>
            <a:endParaRPr lang="en-CA"/>
          </a:p>
        </p:txBody>
      </p:sp>
      <p:sp>
        <p:nvSpPr>
          <p:cNvPr id="17" name="Footer Placeholder 16"/>
          <p:cNvSpPr>
            <a:spLocks noGrp="1"/>
          </p:cNvSpPr>
          <p:nvPr>
            <p:ph type="ftr" sz="quarter" idx="12"/>
          </p:nvPr>
        </p:nvSpPr>
        <p:spPr/>
        <p:txBody>
          <a:bodyPr/>
          <a:lstStyle/>
          <a:p>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308537-8C29-4564-83B5-CA464E788263}" type="datetimeFigureOut">
              <a:rPr lang="en-US" smtClean="0"/>
              <a:pPr/>
              <a:t>2/24/2010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CD601E5-BE62-41C4-AF00-42A65270C477}"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308537-8C29-4564-83B5-CA464E788263}" type="datetimeFigureOut">
              <a:rPr lang="en-US" smtClean="0"/>
              <a:pPr/>
              <a:t>2/24/2010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CD601E5-BE62-41C4-AF00-42A65270C477}" type="slidenum">
              <a:rPr lang="en-CA" smtClean="0"/>
              <a:pPr/>
              <a:t>‹#›</a:t>
            </a:fld>
            <a:endParaRPr lang="en-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31863" y="96838"/>
            <a:ext cx="7678737" cy="599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3" name="Date Placeholder 2"/>
          <p:cNvSpPr>
            <a:spLocks noGrp="1"/>
          </p:cNvSpPr>
          <p:nvPr>
            <p:ph type="dt" sz="half" idx="10"/>
          </p:nvPr>
        </p:nvSpPr>
        <p:spPr>
          <a:xfrm>
            <a:off x="946150" y="6248400"/>
            <a:ext cx="1905000" cy="457200"/>
          </a:xfrm>
        </p:spPr>
        <p:txBody>
          <a:bodyPr/>
          <a:lstStyle>
            <a:lvl1pPr>
              <a:defRPr/>
            </a:lvl1pPr>
          </a:lstStyle>
          <a:p>
            <a:endParaRPr lang="en-US"/>
          </a:p>
        </p:txBody>
      </p:sp>
      <p:sp>
        <p:nvSpPr>
          <p:cNvPr id="4" name="Footer Placeholder 3"/>
          <p:cNvSpPr>
            <a:spLocks noGrp="1"/>
          </p:cNvSpPr>
          <p:nvPr>
            <p:ph type="ftr" sz="quarter" idx="11"/>
          </p:nvPr>
        </p:nvSpPr>
        <p:spPr>
          <a:xfrm>
            <a:off x="3352800" y="62484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705600" y="6248400"/>
            <a:ext cx="1905000" cy="457200"/>
          </a:xfrm>
        </p:spPr>
        <p:txBody>
          <a:bodyPr/>
          <a:lstStyle>
            <a:lvl1pPr>
              <a:defRPr/>
            </a:lvl1pPr>
          </a:lstStyle>
          <a:p>
            <a:fld id="{A3F70062-17B5-457E-952E-13A3F092CCF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66308537-8C29-4564-83B5-CA464E788263}" type="datetimeFigureOut">
              <a:rPr lang="en-US" smtClean="0"/>
              <a:pPr/>
              <a:t>2/24/2010</a:t>
            </a:fld>
            <a:endParaRPr lang="en-CA"/>
          </a:p>
        </p:txBody>
      </p:sp>
      <p:sp>
        <p:nvSpPr>
          <p:cNvPr id="15" name="Slide Number Placeholder 14"/>
          <p:cNvSpPr>
            <a:spLocks noGrp="1"/>
          </p:cNvSpPr>
          <p:nvPr>
            <p:ph type="sldNum" sz="quarter" idx="15"/>
          </p:nvPr>
        </p:nvSpPr>
        <p:spPr/>
        <p:txBody>
          <a:bodyPr/>
          <a:lstStyle>
            <a:lvl1pPr algn="ctr">
              <a:defRPr/>
            </a:lvl1pPr>
          </a:lstStyle>
          <a:p>
            <a:fld id="{DCD601E5-BE62-41C4-AF00-42A65270C477}" type="slidenum">
              <a:rPr lang="en-CA" smtClean="0"/>
              <a:pPr/>
              <a:t>‹#›</a:t>
            </a:fld>
            <a:endParaRPr lang="en-CA"/>
          </a:p>
        </p:txBody>
      </p:sp>
      <p:sp>
        <p:nvSpPr>
          <p:cNvPr id="16" name="Footer Placeholder 15"/>
          <p:cNvSpPr>
            <a:spLocks noGrp="1"/>
          </p:cNvSpPr>
          <p:nvPr>
            <p:ph type="ftr" sz="quarter" idx="16"/>
          </p:nvPr>
        </p:nvSpPr>
        <p:spPr/>
        <p:txBody>
          <a:bodyPr/>
          <a:lstStyle/>
          <a:p>
            <a:endParaRPr lang="en-CA"/>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6308537-8C29-4564-83B5-CA464E788263}" type="datetimeFigureOut">
              <a:rPr lang="en-US" smtClean="0"/>
              <a:pPr/>
              <a:t>2/24/2010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CD601E5-BE62-41C4-AF00-42A65270C477}" type="slidenum">
              <a:rPr lang="en-CA" smtClean="0"/>
              <a:pPr/>
              <a:t>‹#›</a:t>
            </a:fld>
            <a:endParaRPr lang="en-CA"/>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6308537-8C29-4564-83B5-CA464E788263}" type="datetimeFigureOut">
              <a:rPr lang="en-US" smtClean="0"/>
              <a:pPr/>
              <a:t>2/24/2010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CD601E5-BE62-41C4-AF00-42A65270C477}" type="slidenum">
              <a:rPr lang="en-CA" smtClean="0"/>
              <a:pPr/>
              <a:t>‹#›</a:t>
            </a:fld>
            <a:endParaRPr lang="en-CA"/>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DCD601E5-BE62-41C4-AF00-42A65270C477}" type="slidenum">
              <a:rPr lang="en-CA" smtClean="0"/>
              <a:pPr/>
              <a:t>‹#›</a:t>
            </a:fld>
            <a:endParaRPr lang="en-CA"/>
          </a:p>
        </p:txBody>
      </p:sp>
      <p:sp>
        <p:nvSpPr>
          <p:cNvPr id="8" name="Footer Placeholder 7"/>
          <p:cNvSpPr>
            <a:spLocks noGrp="1"/>
          </p:cNvSpPr>
          <p:nvPr>
            <p:ph type="ftr" sz="quarter" idx="11"/>
          </p:nvPr>
        </p:nvSpPr>
        <p:spPr/>
        <p:txBody>
          <a:bodyPr/>
          <a:lstStyle/>
          <a:p>
            <a:endParaRPr lang="en-CA"/>
          </a:p>
        </p:txBody>
      </p:sp>
      <p:sp>
        <p:nvSpPr>
          <p:cNvPr id="7" name="Date Placeholder 6"/>
          <p:cNvSpPr>
            <a:spLocks noGrp="1"/>
          </p:cNvSpPr>
          <p:nvPr>
            <p:ph type="dt" sz="half" idx="10"/>
          </p:nvPr>
        </p:nvSpPr>
        <p:spPr/>
        <p:txBody>
          <a:bodyPr/>
          <a:lstStyle/>
          <a:p>
            <a:fld id="{66308537-8C29-4564-83B5-CA464E788263}" type="datetimeFigureOut">
              <a:rPr lang="en-US" smtClean="0"/>
              <a:pPr/>
              <a:t>2/24/2010</a:t>
            </a:fld>
            <a:endParaRPr lang="en-CA"/>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6308537-8C29-4564-83B5-CA464E788263}" type="datetimeFigureOut">
              <a:rPr lang="en-US" smtClean="0"/>
              <a:pPr/>
              <a:t>2/24/2010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DCD601E5-BE62-41C4-AF00-42A65270C477}" type="slidenum">
              <a:rPr lang="en-CA" smtClean="0"/>
              <a:pPr/>
              <a:t>‹#›</a:t>
            </a:fld>
            <a:endParaRPr lang="en-CA"/>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308537-8C29-4564-83B5-CA464E788263}" type="datetimeFigureOut">
              <a:rPr lang="en-US" smtClean="0"/>
              <a:pPr/>
              <a:t>2/24/2010</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DCD601E5-BE62-41C4-AF00-42A65270C477}"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66308537-8C29-4564-83B5-CA464E788263}" type="datetimeFigureOut">
              <a:rPr lang="en-US" smtClean="0"/>
              <a:pPr/>
              <a:t>2/24/2010</a:t>
            </a:fld>
            <a:endParaRPr lang="en-CA"/>
          </a:p>
        </p:txBody>
      </p:sp>
      <p:sp>
        <p:nvSpPr>
          <p:cNvPr id="9" name="Slide Number Placeholder 8"/>
          <p:cNvSpPr>
            <a:spLocks noGrp="1"/>
          </p:cNvSpPr>
          <p:nvPr>
            <p:ph type="sldNum" sz="quarter" idx="15"/>
          </p:nvPr>
        </p:nvSpPr>
        <p:spPr/>
        <p:txBody>
          <a:bodyPr/>
          <a:lstStyle/>
          <a:p>
            <a:fld id="{DCD601E5-BE62-41C4-AF00-42A65270C477}" type="slidenum">
              <a:rPr lang="en-CA" smtClean="0"/>
              <a:pPr/>
              <a:t>‹#›</a:t>
            </a:fld>
            <a:endParaRPr lang="en-CA"/>
          </a:p>
        </p:txBody>
      </p:sp>
      <p:sp>
        <p:nvSpPr>
          <p:cNvPr id="10" name="Footer Placeholder 9"/>
          <p:cNvSpPr>
            <a:spLocks noGrp="1"/>
          </p:cNvSpPr>
          <p:nvPr>
            <p:ph type="ftr" sz="quarter" idx="16"/>
          </p:nvPr>
        </p:nvSpPr>
        <p:spPr/>
        <p:txBody>
          <a:bodyPr/>
          <a:lstStyle/>
          <a:p>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66308537-8C29-4564-83B5-CA464E788263}" type="datetimeFigureOut">
              <a:rPr lang="en-US" smtClean="0"/>
              <a:pPr/>
              <a:t>2/24/2010</a:t>
            </a:fld>
            <a:endParaRPr lang="en-CA"/>
          </a:p>
        </p:txBody>
      </p:sp>
      <p:sp>
        <p:nvSpPr>
          <p:cNvPr id="9" name="Slide Number Placeholder 8"/>
          <p:cNvSpPr>
            <a:spLocks noGrp="1"/>
          </p:cNvSpPr>
          <p:nvPr>
            <p:ph type="sldNum" sz="quarter" idx="11"/>
          </p:nvPr>
        </p:nvSpPr>
        <p:spPr/>
        <p:txBody>
          <a:bodyPr/>
          <a:lstStyle/>
          <a:p>
            <a:fld id="{DCD601E5-BE62-41C4-AF00-42A65270C477}" type="slidenum">
              <a:rPr lang="en-CA" smtClean="0"/>
              <a:pPr/>
              <a:t>‹#›</a:t>
            </a:fld>
            <a:endParaRPr lang="en-CA"/>
          </a:p>
        </p:txBody>
      </p:sp>
      <p:sp>
        <p:nvSpPr>
          <p:cNvPr id="10" name="Footer Placeholder 9"/>
          <p:cNvSpPr>
            <a:spLocks noGrp="1"/>
          </p:cNvSpPr>
          <p:nvPr>
            <p:ph type="ftr" sz="quarter" idx="12"/>
          </p:nvPr>
        </p:nvSpPr>
        <p:spPr/>
        <p:txBody>
          <a:bodyPr/>
          <a:lstStyle/>
          <a:p>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66308537-8C29-4564-83B5-CA464E788263}" type="datetimeFigureOut">
              <a:rPr lang="en-US" smtClean="0"/>
              <a:pPr/>
              <a:t>2/24/2010</a:t>
            </a:fld>
            <a:endParaRPr lang="en-CA"/>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CA"/>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CD601E5-BE62-41C4-AF00-42A65270C477}" type="slidenum">
              <a:rPr lang="en-CA" smtClean="0"/>
              <a:pPr/>
              <a:t>‹#›</a:t>
            </a:fld>
            <a:endParaRPr lang="en-CA"/>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 id="2147483833" r:id="rId12"/>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19.xml.rels><?xml version="1.0" encoding="UTF-8" standalone="yes"?>
<Relationships xmlns="http://schemas.openxmlformats.org/package/2006/relationships"><Relationship Id="rId2" Type="http://schemas.openxmlformats.org/officeDocument/2006/relationships/hyperlink" Target="mailto:floski@hotmail.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8596" y="4071942"/>
            <a:ext cx="8305800" cy="1143000"/>
          </a:xfrm>
        </p:spPr>
        <p:txBody>
          <a:bodyPr/>
          <a:lstStyle/>
          <a:p>
            <a:r>
              <a:rPr lang="en-CA" dirty="0" smtClean="0"/>
              <a:t>This study is downloadable for free at: </a:t>
            </a:r>
            <a:br>
              <a:rPr lang="en-CA" dirty="0" smtClean="0"/>
            </a:br>
            <a:r>
              <a:rPr lang="en-CA" dirty="0" smtClean="0"/>
              <a:t>www.ChristmasTruth.info</a:t>
            </a:r>
            <a:endParaRPr lang="en-CA" dirty="0"/>
          </a:p>
        </p:txBody>
      </p:sp>
      <p:sp>
        <p:nvSpPr>
          <p:cNvPr id="2" name="Title 1"/>
          <p:cNvSpPr>
            <a:spLocks noGrp="1"/>
          </p:cNvSpPr>
          <p:nvPr>
            <p:ph type="ctrTitle"/>
          </p:nvPr>
        </p:nvSpPr>
        <p:spPr/>
        <p:txBody>
          <a:bodyPr/>
          <a:lstStyle/>
          <a:p>
            <a:r>
              <a:rPr lang="en-CA" dirty="0" smtClean="0"/>
              <a:t>The Truth about Christmas!</a:t>
            </a:r>
            <a:endParaRPr lang="en-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357850"/>
          </a:xfrm>
        </p:spPr>
        <p:txBody>
          <a:bodyPr>
            <a:normAutofit fontScale="92500" lnSpcReduction="10000"/>
          </a:bodyPr>
          <a:lstStyle/>
          <a:p>
            <a:r>
              <a:rPr lang="en-CA" dirty="0" smtClean="0"/>
              <a:t>Let us start off with the origin of the word Christmas:</a:t>
            </a:r>
          </a:p>
          <a:p>
            <a:endParaRPr lang="en-CA" dirty="0" smtClean="0"/>
          </a:p>
          <a:p>
            <a:pPr>
              <a:buNone/>
            </a:pPr>
            <a:r>
              <a:rPr lang="en-CA" dirty="0" smtClean="0"/>
              <a:t>	</a:t>
            </a:r>
            <a:r>
              <a:rPr lang="en-CA" dirty="0" smtClean="0">
                <a:solidFill>
                  <a:schemeClr val="tx2"/>
                </a:solidFill>
              </a:rPr>
              <a:t>"The word for Christmas in late Old English is </a:t>
            </a:r>
            <a:br>
              <a:rPr lang="en-CA" dirty="0" smtClean="0">
                <a:solidFill>
                  <a:schemeClr val="tx2"/>
                </a:solidFill>
              </a:rPr>
            </a:br>
            <a:r>
              <a:rPr lang="en-CA" dirty="0" err="1" smtClean="0">
                <a:solidFill>
                  <a:schemeClr val="tx2"/>
                </a:solidFill>
              </a:rPr>
              <a:t>Cristes</a:t>
            </a:r>
            <a:r>
              <a:rPr lang="en-CA" dirty="0" smtClean="0">
                <a:solidFill>
                  <a:schemeClr val="tx2"/>
                </a:solidFill>
              </a:rPr>
              <a:t> </a:t>
            </a:r>
            <a:r>
              <a:rPr lang="en-CA" dirty="0" err="1" smtClean="0">
                <a:solidFill>
                  <a:schemeClr val="tx2"/>
                </a:solidFill>
              </a:rPr>
              <a:t>Maesse</a:t>
            </a:r>
            <a:r>
              <a:rPr lang="en-CA" dirty="0" smtClean="0">
                <a:solidFill>
                  <a:schemeClr val="tx2"/>
                </a:solidFill>
              </a:rPr>
              <a:t>, the Mass of Christ, first found </a:t>
            </a:r>
            <a:br>
              <a:rPr lang="en-CA" dirty="0" smtClean="0">
                <a:solidFill>
                  <a:schemeClr val="tx2"/>
                </a:solidFill>
              </a:rPr>
            </a:br>
            <a:r>
              <a:rPr lang="en-CA" dirty="0" smtClean="0">
                <a:solidFill>
                  <a:schemeClr val="tx2"/>
                </a:solidFill>
              </a:rPr>
              <a:t>in 1038, and </a:t>
            </a:r>
            <a:r>
              <a:rPr lang="en-CA" dirty="0" err="1" smtClean="0">
                <a:solidFill>
                  <a:schemeClr val="tx2"/>
                </a:solidFill>
              </a:rPr>
              <a:t>Cristes-messe</a:t>
            </a:r>
            <a:r>
              <a:rPr lang="en-CA" dirty="0" smtClean="0">
                <a:solidFill>
                  <a:schemeClr val="tx2"/>
                </a:solidFill>
              </a:rPr>
              <a:t>, in 1131"</a:t>
            </a:r>
          </a:p>
          <a:p>
            <a:pPr>
              <a:buNone/>
            </a:pPr>
            <a:r>
              <a:rPr lang="en-CA" dirty="0" smtClean="0"/>
              <a:t>	</a:t>
            </a:r>
            <a:r>
              <a:rPr lang="en-CA" dirty="0" smtClean="0">
                <a:solidFill>
                  <a:schemeClr val="bg1">
                    <a:lumMod val="75000"/>
                    <a:lumOff val="25000"/>
                  </a:schemeClr>
                </a:solidFill>
              </a:rPr>
              <a:t>- Christmas, Catholic </a:t>
            </a:r>
            <a:r>
              <a:rPr lang="en-CA" dirty="0" err="1" smtClean="0">
                <a:solidFill>
                  <a:schemeClr val="bg1">
                    <a:lumMod val="75000"/>
                    <a:lumOff val="25000"/>
                  </a:schemeClr>
                </a:solidFill>
              </a:rPr>
              <a:t>Encyclopedia</a:t>
            </a:r>
            <a:endParaRPr lang="en-CA" dirty="0" smtClean="0">
              <a:solidFill>
                <a:schemeClr val="bg1">
                  <a:lumMod val="75000"/>
                  <a:lumOff val="25000"/>
                </a:schemeClr>
              </a:solidFill>
            </a:endParaRPr>
          </a:p>
          <a:p>
            <a:pPr>
              <a:buNone/>
            </a:pPr>
            <a:r>
              <a:rPr lang="en-CA" dirty="0" smtClean="0"/>
              <a:t>	</a:t>
            </a:r>
            <a:r>
              <a:rPr lang="en-CA" sz="2200" dirty="0" smtClean="0">
                <a:solidFill>
                  <a:schemeClr val="bg1">
                    <a:lumMod val="75000"/>
                    <a:lumOff val="25000"/>
                  </a:schemeClr>
                </a:solidFill>
              </a:rPr>
              <a:t>(http://www.newadvent.org/cathen/03724b.htm)</a:t>
            </a:r>
          </a:p>
          <a:p>
            <a:endParaRPr lang="en-CA" dirty="0" smtClean="0"/>
          </a:p>
          <a:p>
            <a:r>
              <a:rPr lang="en-CA" dirty="0" smtClean="0"/>
              <a:t>The word "Christmas" is just a contraction of "Christ's Mass" or "Mass of Christ", which was a special Catholic Mass to celebrate Christ's birth.  </a:t>
            </a:r>
            <a:br>
              <a:rPr lang="en-CA" dirty="0" smtClean="0"/>
            </a:br>
            <a:endParaRPr lang="en-CA" dirty="0" smtClean="0"/>
          </a:p>
          <a:p>
            <a:r>
              <a:rPr lang="en-CA" dirty="0" smtClean="0"/>
              <a:t>I wonder if Christmas Eve communion services in protestant churches today also stem from this practice?</a:t>
            </a:r>
            <a:endParaRPr lang="en-CA" dirty="0"/>
          </a:p>
        </p:txBody>
      </p:sp>
      <p:sp>
        <p:nvSpPr>
          <p:cNvPr id="3" name="Title 2"/>
          <p:cNvSpPr>
            <a:spLocks noGrp="1"/>
          </p:cNvSpPr>
          <p:nvPr>
            <p:ph type="title"/>
          </p:nvPr>
        </p:nvSpPr>
        <p:spPr>
          <a:xfrm>
            <a:off x="457200" y="152400"/>
            <a:ext cx="8229600" cy="847708"/>
          </a:xfrm>
        </p:spPr>
        <p:txBody>
          <a:bodyPr/>
          <a:lstStyle/>
          <a:p>
            <a:r>
              <a:rPr lang="en-CA" dirty="0" smtClean="0"/>
              <a:t>Origin of the word - Christmas</a:t>
            </a:r>
            <a:endParaRPr lang="en-CA"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1071546"/>
            <a:ext cx="8786874" cy="5643602"/>
          </a:xfrm>
        </p:spPr>
        <p:txBody>
          <a:bodyPr>
            <a:normAutofit/>
          </a:bodyPr>
          <a:lstStyle/>
          <a:p>
            <a:r>
              <a:rPr lang="en-CA" dirty="0" smtClean="0"/>
              <a:t>Pagan sun worship is not what Christmas means to me!</a:t>
            </a:r>
          </a:p>
          <a:p>
            <a:r>
              <a:rPr lang="en-CA" dirty="0" smtClean="0"/>
              <a:t>And besides.... everybody is doing it:</a:t>
            </a:r>
            <a:br>
              <a:rPr lang="en-CA" dirty="0" smtClean="0"/>
            </a:br>
            <a:r>
              <a:rPr lang="en-CA" dirty="0" smtClean="0"/>
              <a:t>my family, my church, my pastor, my friends, etc...   </a:t>
            </a:r>
          </a:p>
          <a:p>
            <a:r>
              <a:rPr lang="en-CA" dirty="0" smtClean="0"/>
              <a:t>Clearly it can't be that bad, can it?</a:t>
            </a:r>
          </a:p>
          <a:p>
            <a:endParaRPr lang="en-CA" dirty="0" smtClean="0"/>
          </a:p>
          <a:p>
            <a:r>
              <a:rPr lang="en-CA" dirty="0" smtClean="0"/>
              <a:t>God cares greatly about the way in which we worship Him.</a:t>
            </a:r>
          </a:p>
          <a:p>
            <a:r>
              <a:rPr lang="en-CA" dirty="0" smtClean="0"/>
              <a:t>It really doesn’t matter what it means to you.</a:t>
            </a:r>
          </a:p>
          <a:p>
            <a:r>
              <a:rPr lang="en-CA" dirty="0" smtClean="0"/>
              <a:t>Or what it means to your family and friends.</a:t>
            </a:r>
          </a:p>
          <a:p>
            <a:r>
              <a:rPr lang="en-CA" dirty="0" smtClean="0"/>
              <a:t>The only person who’s opinion matters when it comes to the way we worship God is God Himself.  That’s because He decides how He wants us to worship Him.</a:t>
            </a:r>
          </a:p>
          <a:p>
            <a:r>
              <a:rPr lang="en-CA" dirty="0" smtClean="0"/>
              <a:t>Not the other way around. </a:t>
            </a:r>
            <a:endParaRPr lang="en-CA" dirty="0"/>
          </a:p>
        </p:txBody>
      </p:sp>
      <p:sp>
        <p:nvSpPr>
          <p:cNvPr id="3" name="Title 2"/>
          <p:cNvSpPr>
            <a:spLocks noGrp="1"/>
          </p:cNvSpPr>
          <p:nvPr>
            <p:ph type="title"/>
          </p:nvPr>
        </p:nvSpPr>
        <p:spPr>
          <a:xfrm>
            <a:off x="428596" y="142852"/>
            <a:ext cx="8229600" cy="776270"/>
          </a:xfrm>
        </p:spPr>
        <p:txBody>
          <a:bodyPr/>
          <a:lstStyle/>
          <a:p>
            <a:r>
              <a:rPr lang="en-CA" dirty="0" smtClean="0"/>
              <a:t>Some might be thinking....</a:t>
            </a:r>
            <a:endParaRPr lang="en-CA"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286412"/>
          </a:xfrm>
        </p:spPr>
        <p:txBody>
          <a:bodyPr>
            <a:normAutofit fontScale="85000" lnSpcReduction="20000"/>
          </a:bodyPr>
          <a:lstStyle/>
          <a:p>
            <a:pPr>
              <a:buNone/>
            </a:pPr>
            <a:r>
              <a:rPr lang="en-CA" dirty="0" smtClean="0"/>
              <a:t>	</a:t>
            </a:r>
            <a:r>
              <a:rPr lang="en-CA" dirty="0" smtClean="0">
                <a:solidFill>
                  <a:schemeClr val="tx2"/>
                </a:solidFill>
              </a:rPr>
              <a:t>“He who loves father or mother more than Me is not worthy of Me. And he who loves son or daughter more than Me is not worthy of Me. And he who does not take his cross and follow after Me is not worthy of Me. He who finds his life will lose it, and he who loses his life for My sake will find it.”</a:t>
            </a:r>
            <a:r>
              <a:rPr lang="en-CA" dirty="0" smtClean="0"/>
              <a:t>	</a:t>
            </a:r>
            <a:br>
              <a:rPr lang="en-CA" dirty="0" smtClean="0"/>
            </a:br>
            <a:r>
              <a:rPr lang="en-CA" dirty="0" smtClean="0"/>
              <a:t>				</a:t>
            </a:r>
            <a:r>
              <a:rPr lang="en-CA" b="1" dirty="0" smtClean="0">
                <a:solidFill>
                  <a:schemeClr val="bg1">
                    <a:lumMod val="75000"/>
                    <a:lumOff val="25000"/>
                  </a:schemeClr>
                </a:solidFill>
              </a:rPr>
              <a:t>- Matthew 10:37-39 (KJV)</a:t>
            </a:r>
          </a:p>
          <a:p>
            <a:endParaRPr lang="en-CA" dirty="0" smtClean="0"/>
          </a:p>
          <a:p>
            <a:pPr>
              <a:buNone/>
            </a:pPr>
            <a:r>
              <a:rPr lang="en-CA" dirty="0" smtClean="0"/>
              <a:t>	</a:t>
            </a:r>
            <a:r>
              <a:rPr lang="en-CA" dirty="0" smtClean="0">
                <a:solidFill>
                  <a:schemeClr val="tx2"/>
                </a:solidFill>
              </a:rPr>
              <a:t>“Do not follow the crowd in doing wrong.”  </a:t>
            </a:r>
            <a:r>
              <a:rPr lang="en-CA" b="1" dirty="0" smtClean="0">
                <a:solidFill>
                  <a:schemeClr val="bg1">
                    <a:lumMod val="75000"/>
                    <a:lumOff val="25000"/>
                  </a:schemeClr>
                </a:solidFill>
              </a:rPr>
              <a:t>	- Exodus 23:2 (NIV)</a:t>
            </a:r>
          </a:p>
          <a:p>
            <a:endParaRPr lang="en-CA" dirty="0" smtClean="0"/>
          </a:p>
          <a:p>
            <a:pPr>
              <a:buNone/>
            </a:pPr>
            <a:r>
              <a:rPr lang="en-CA" dirty="0" smtClean="0"/>
              <a:t>	</a:t>
            </a:r>
            <a:r>
              <a:rPr lang="en-CA" dirty="0" smtClean="0">
                <a:solidFill>
                  <a:schemeClr val="tx2"/>
                </a:solidFill>
              </a:rPr>
              <a:t>“And He said to them, ‘You are those who justify yourselves before men, but God knows your hearts. For what is highly esteemed among men is an abomination in the sight of God.’ ” </a:t>
            </a:r>
            <a:r>
              <a:rPr lang="en-CA" dirty="0" smtClean="0"/>
              <a:t/>
            </a:r>
            <a:br>
              <a:rPr lang="en-CA" dirty="0" smtClean="0"/>
            </a:br>
            <a:r>
              <a:rPr lang="en-CA" dirty="0" smtClean="0"/>
              <a:t>				</a:t>
            </a:r>
            <a:r>
              <a:rPr lang="en-CA" b="1" dirty="0" smtClean="0">
                <a:solidFill>
                  <a:schemeClr val="bg1">
                    <a:lumMod val="75000"/>
                    <a:lumOff val="25000"/>
                  </a:schemeClr>
                </a:solidFill>
              </a:rPr>
              <a:t>- Luke 16:15 (NKJV)</a:t>
            </a:r>
          </a:p>
          <a:p>
            <a:endParaRPr lang="en-CA" dirty="0" smtClean="0"/>
          </a:p>
          <a:p>
            <a:pPr>
              <a:buNone/>
            </a:pPr>
            <a:r>
              <a:rPr lang="en-CA" dirty="0" smtClean="0"/>
              <a:t>	</a:t>
            </a:r>
            <a:r>
              <a:rPr lang="en-CA" dirty="0" smtClean="0">
                <a:solidFill>
                  <a:schemeClr val="tx2"/>
                </a:solidFill>
              </a:rPr>
              <a:t>“But even if we, or an angel from heaven, preach any other gospel to you than what we have preached to you, let him be accursed” </a:t>
            </a:r>
            <a:r>
              <a:rPr lang="en-CA" dirty="0" smtClean="0"/>
              <a:t/>
            </a:r>
            <a:br>
              <a:rPr lang="en-CA" dirty="0" smtClean="0"/>
            </a:br>
            <a:r>
              <a:rPr lang="en-CA" dirty="0" smtClean="0"/>
              <a:t>				</a:t>
            </a:r>
            <a:r>
              <a:rPr lang="en-CA" b="1" dirty="0" smtClean="0">
                <a:solidFill>
                  <a:schemeClr val="bg1">
                    <a:lumMod val="75000"/>
                    <a:lumOff val="25000"/>
                  </a:schemeClr>
                </a:solidFill>
              </a:rPr>
              <a:t>- Galatians 1:8 (NKJV)</a:t>
            </a:r>
            <a:endParaRPr lang="en-CA" b="1"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What does the Bible say?</a:t>
            </a:r>
            <a:endParaRPr lang="en-CA"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329642" cy="5214974"/>
          </a:xfrm>
        </p:spPr>
        <p:txBody>
          <a:bodyPr>
            <a:normAutofit/>
          </a:bodyPr>
          <a:lstStyle/>
          <a:p>
            <a:pPr>
              <a:buNone/>
            </a:pPr>
            <a:r>
              <a:rPr lang="en-CA" dirty="0" smtClean="0"/>
              <a:t>	</a:t>
            </a:r>
            <a:r>
              <a:rPr lang="en-CA" dirty="0" smtClean="0">
                <a:solidFill>
                  <a:schemeClr val="tx2"/>
                </a:solidFill>
              </a:rPr>
              <a:t>“But I fear that somehow your pure and undivided devotion to Christ will be corrupted, just as Eve was deceived by the cunning ways of the serpent. You happily put up with whatever anyone tells you, even if they preach a different Jesus than the one we preach, or a different kind of Spirit than the one you received, or a different kind of gospel than the one you believed.”</a:t>
            </a:r>
          </a:p>
          <a:p>
            <a:pPr>
              <a:buNone/>
            </a:pPr>
            <a:r>
              <a:rPr lang="en-CA" dirty="0" smtClean="0"/>
              <a:t>				</a:t>
            </a:r>
            <a:r>
              <a:rPr lang="en-CA" b="1" dirty="0" smtClean="0">
                <a:solidFill>
                  <a:schemeClr val="bg1">
                    <a:lumMod val="75000"/>
                    <a:lumOff val="25000"/>
                  </a:schemeClr>
                </a:solidFill>
              </a:rPr>
              <a:t>- 2 Corinthians 11:3-4 (NLT)</a:t>
            </a:r>
          </a:p>
          <a:p>
            <a:endParaRPr lang="en-CA" dirty="0" smtClean="0"/>
          </a:p>
          <a:p>
            <a:r>
              <a:rPr lang="en-CA" dirty="0" smtClean="0"/>
              <a:t>Just because everyone else is doing it or because your church tells you it's ok, that still doesn't make it right.  </a:t>
            </a:r>
          </a:p>
          <a:p>
            <a:r>
              <a:rPr lang="en-CA" dirty="0" smtClean="0"/>
              <a:t>God is the only one that makes the rules about worship.</a:t>
            </a:r>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What does Paul say?</a:t>
            </a:r>
            <a:endParaRPr lang="en-CA"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lstStyle/>
          <a:p>
            <a:r>
              <a:rPr lang="en-CA" dirty="0" smtClean="0">
                <a:solidFill>
                  <a:schemeClr val="tx2"/>
                </a:solidFill>
              </a:rPr>
              <a:t>Jesus replied, “You hypocrites! Isaiah was right when he prophesied about you, for he wrote, ‘These people </a:t>
            </a:r>
            <a:r>
              <a:rPr lang="en-CA" dirty="0" err="1" smtClean="0">
                <a:solidFill>
                  <a:schemeClr val="tx2"/>
                </a:solidFill>
              </a:rPr>
              <a:t>honor</a:t>
            </a:r>
            <a:r>
              <a:rPr lang="en-CA" dirty="0" smtClean="0">
                <a:solidFill>
                  <a:schemeClr val="tx2"/>
                </a:solidFill>
              </a:rPr>
              <a:t> me with their lips, but their hearts are far from me. </a:t>
            </a:r>
            <a:r>
              <a:rPr lang="en-CA" dirty="0" smtClean="0">
                <a:solidFill>
                  <a:schemeClr val="tx2">
                    <a:lumMod val="50000"/>
                  </a:schemeClr>
                </a:solidFill>
              </a:rPr>
              <a:t>Their worship is a farce, for they teach man-made ideas as commands from God</a:t>
            </a:r>
            <a:r>
              <a:rPr lang="en-CA" dirty="0" smtClean="0">
                <a:solidFill>
                  <a:schemeClr val="tx2"/>
                </a:solidFill>
              </a:rPr>
              <a:t>.’[Isa 29:13]  For you ignore God’s law and substitute your own tradition.”    </a:t>
            </a:r>
            <a:r>
              <a:rPr lang="en-CA" dirty="0" smtClean="0"/>
              <a:t/>
            </a:r>
            <a:br>
              <a:rPr lang="en-CA" dirty="0" smtClean="0"/>
            </a:br>
            <a:r>
              <a:rPr lang="en-CA" dirty="0" smtClean="0"/>
              <a:t>				</a:t>
            </a:r>
            <a:r>
              <a:rPr lang="en-CA" b="1" dirty="0" smtClean="0">
                <a:solidFill>
                  <a:schemeClr val="bg1">
                    <a:lumMod val="75000"/>
                    <a:lumOff val="25000"/>
                  </a:schemeClr>
                </a:solidFill>
              </a:rPr>
              <a:t>- Mark 7:6-8 (NLT)</a:t>
            </a:r>
          </a:p>
          <a:p>
            <a:endParaRPr lang="en-CA" dirty="0" smtClean="0"/>
          </a:p>
          <a:p>
            <a:r>
              <a:rPr lang="en-CA" dirty="0" smtClean="0"/>
              <a:t>This was the same problem Jesus had with the Pharisees.  Instead of keeping God's commandments, they made up their own rules on how to worship.   </a:t>
            </a:r>
          </a:p>
          <a:p>
            <a:r>
              <a:rPr lang="en-CA" dirty="0" smtClean="0"/>
              <a:t>Jesus clearly tells them that their worship is worthless.</a:t>
            </a:r>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What does Jesus say?</a:t>
            </a:r>
            <a:endParaRPr lang="en-CA"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92500" lnSpcReduction="20000"/>
          </a:bodyPr>
          <a:lstStyle/>
          <a:p>
            <a:pPr>
              <a:buNone/>
            </a:pPr>
            <a:r>
              <a:rPr lang="en-CA" dirty="0" smtClean="0"/>
              <a:t>	</a:t>
            </a:r>
            <a:r>
              <a:rPr lang="en-CA" dirty="0" smtClean="0">
                <a:solidFill>
                  <a:schemeClr val="tx2"/>
                </a:solidFill>
              </a:rPr>
              <a:t>“ 'Christmas' -or the winter solstice- represents the birth of the sun god dating back thousands of years. In other words, as Christian apologists who claim Christ was not born on December 25th must agree, </a:t>
            </a:r>
            <a:r>
              <a:rPr lang="en-CA" dirty="0" smtClean="0">
                <a:solidFill>
                  <a:schemeClr val="tx2">
                    <a:lumMod val="50000"/>
                  </a:schemeClr>
                </a:solidFill>
              </a:rPr>
              <a:t>Jesus is NOT the 'reason for the season.’</a:t>
            </a:r>
            <a:r>
              <a:rPr lang="en-CA" dirty="0" smtClean="0">
                <a:solidFill>
                  <a:schemeClr val="tx2"/>
                </a:solidFill>
              </a:rPr>
              <a:t> ” </a:t>
            </a:r>
          </a:p>
          <a:p>
            <a:pPr>
              <a:buNone/>
            </a:pPr>
            <a:r>
              <a:rPr lang="en-CA" dirty="0" smtClean="0"/>
              <a:t>	</a:t>
            </a:r>
            <a:r>
              <a:rPr lang="en-CA" dirty="0" smtClean="0">
                <a:solidFill>
                  <a:schemeClr val="bg1">
                    <a:lumMod val="75000"/>
                    <a:lumOff val="25000"/>
                  </a:schemeClr>
                </a:solidFill>
              </a:rPr>
              <a:t>- Christ in Egypt: The Horus-Jesus Connection, </a:t>
            </a:r>
            <a:br>
              <a:rPr lang="en-CA" dirty="0" smtClean="0">
                <a:solidFill>
                  <a:schemeClr val="bg1">
                    <a:lumMod val="75000"/>
                    <a:lumOff val="25000"/>
                  </a:schemeClr>
                </a:solidFill>
              </a:rPr>
            </a:br>
            <a:r>
              <a:rPr lang="en-CA" dirty="0" smtClean="0">
                <a:solidFill>
                  <a:schemeClr val="bg1">
                    <a:lumMod val="75000"/>
                    <a:lumOff val="25000"/>
                  </a:schemeClr>
                </a:solidFill>
              </a:rPr>
              <a:t>by D. M. Murdock and </a:t>
            </a:r>
            <a:r>
              <a:rPr lang="en-CA" dirty="0" err="1" smtClean="0">
                <a:solidFill>
                  <a:schemeClr val="bg1">
                    <a:lumMod val="75000"/>
                    <a:lumOff val="25000"/>
                  </a:schemeClr>
                </a:solidFill>
              </a:rPr>
              <a:t>Acharya</a:t>
            </a:r>
            <a:r>
              <a:rPr lang="en-CA" dirty="0" smtClean="0">
                <a:solidFill>
                  <a:schemeClr val="bg1">
                    <a:lumMod val="75000"/>
                    <a:lumOff val="25000"/>
                  </a:schemeClr>
                </a:solidFill>
              </a:rPr>
              <a:t> S., p.80</a:t>
            </a:r>
          </a:p>
          <a:p>
            <a:endParaRPr lang="en-CA" dirty="0" smtClean="0"/>
          </a:p>
          <a:p>
            <a:r>
              <a:rPr lang="en-CA" dirty="0" smtClean="0"/>
              <a:t>There's no evidence whatsoever that Jesus was born on December 25th.  Yet most of Christianity somehow got seduced into this pagan-derived sun worship celebration that we have supposedly blessed, Christianized and somehow now blindly accept as Christ's birthday.   </a:t>
            </a:r>
          </a:p>
          <a:p>
            <a:r>
              <a:rPr lang="en-CA" dirty="0" smtClean="0"/>
              <a:t>The whole Christmas celebration on December 25th is based on a big fat lie, whether you want to admit it or not. </a:t>
            </a:r>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Add up the Evidence...</a:t>
            </a:r>
            <a:endParaRPr lang="en-CA"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357298"/>
            <a:ext cx="8401080" cy="5143536"/>
          </a:xfrm>
        </p:spPr>
        <p:txBody>
          <a:bodyPr>
            <a:normAutofit fontScale="92500" lnSpcReduction="20000"/>
          </a:bodyPr>
          <a:lstStyle/>
          <a:p>
            <a:pPr>
              <a:buNone/>
            </a:pPr>
            <a:r>
              <a:rPr lang="en-CA" dirty="0" smtClean="0"/>
              <a:t>	</a:t>
            </a:r>
            <a:r>
              <a:rPr lang="en-CA" dirty="0" smtClean="0">
                <a:solidFill>
                  <a:schemeClr val="tx2"/>
                </a:solidFill>
              </a:rPr>
              <a:t>“Therefore I esteem all thy precepts concerning all things to be right; and I hate every false way.”  </a:t>
            </a:r>
            <a:r>
              <a:rPr lang="en-CA" b="1" dirty="0" smtClean="0">
                <a:solidFill>
                  <a:schemeClr val="bg1">
                    <a:lumMod val="75000"/>
                    <a:lumOff val="25000"/>
                  </a:schemeClr>
                </a:solidFill>
              </a:rPr>
              <a:t>- Psalm 119:128  (KJV)</a:t>
            </a:r>
          </a:p>
          <a:p>
            <a:pPr>
              <a:buNone/>
            </a:pPr>
            <a:r>
              <a:rPr lang="en-CA" dirty="0" smtClean="0">
                <a:solidFill>
                  <a:schemeClr val="tx2"/>
                </a:solidFill>
              </a:rPr>
              <a:t/>
            </a:r>
            <a:br>
              <a:rPr lang="en-CA" dirty="0" smtClean="0">
                <a:solidFill>
                  <a:schemeClr val="tx2"/>
                </a:solidFill>
              </a:rPr>
            </a:br>
            <a:r>
              <a:rPr lang="en-CA" dirty="0" smtClean="0">
                <a:solidFill>
                  <a:schemeClr val="tx2"/>
                </a:solidFill>
              </a:rPr>
              <a:t>“for we have made lies our refuge, and under falsehood have we hid ourselves.”  		</a:t>
            </a:r>
            <a:r>
              <a:rPr lang="en-CA" b="1" dirty="0" smtClean="0">
                <a:solidFill>
                  <a:schemeClr val="bg1">
                    <a:lumMod val="75000"/>
                    <a:lumOff val="25000"/>
                  </a:schemeClr>
                </a:solidFill>
              </a:rPr>
              <a:t> - Isaiah 28:15 (KJV)</a:t>
            </a:r>
          </a:p>
          <a:p>
            <a:endParaRPr lang="en-CA" dirty="0" smtClean="0">
              <a:solidFill>
                <a:schemeClr val="tx2"/>
              </a:solidFill>
            </a:endParaRPr>
          </a:p>
          <a:p>
            <a:pPr>
              <a:buNone/>
            </a:pPr>
            <a:r>
              <a:rPr lang="en-CA" dirty="0" smtClean="0">
                <a:solidFill>
                  <a:schemeClr val="tx2"/>
                </a:solidFill>
              </a:rPr>
              <a:t>	“Prove all things; hold fast that which is good.”  </a:t>
            </a:r>
          </a:p>
          <a:p>
            <a:pPr>
              <a:buNone/>
            </a:pPr>
            <a:r>
              <a:rPr lang="en-CA" dirty="0" smtClean="0">
                <a:solidFill>
                  <a:schemeClr val="tx2"/>
                </a:solidFill>
              </a:rPr>
              <a:t>					</a:t>
            </a:r>
            <a:r>
              <a:rPr lang="en-CA" b="1" dirty="0" smtClean="0">
                <a:solidFill>
                  <a:schemeClr val="bg1">
                    <a:lumMod val="75000"/>
                    <a:lumOff val="25000"/>
                  </a:schemeClr>
                </a:solidFill>
              </a:rPr>
              <a:t> - 1 Thessalonians 5:21 (KJV)</a:t>
            </a:r>
          </a:p>
          <a:p>
            <a:endParaRPr lang="en-CA" dirty="0" smtClean="0">
              <a:solidFill>
                <a:schemeClr val="tx2"/>
              </a:solidFill>
            </a:endParaRPr>
          </a:p>
          <a:p>
            <a:pPr>
              <a:buNone/>
            </a:pPr>
            <a:r>
              <a:rPr lang="en-CA" dirty="0" smtClean="0">
                <a:solidFill>
                  <a:schemeClr val="tx2"/>
                </a:solidFill>
              </a:rPr>
              <a:t>	“Do not lie to each other, since you have taken off your old self with its practices.”  	</a:t>
            </a:r>
            <a:r>
              <a:rPr lang="en-CA" b="1" dirty="0" smtClean="0">
                <a:solidFill>
                  <a:schemeClr val="bg1">
                    <a:lumMod val="75000"/>
                    <a:lumOff val="25000"/>
                  </a:schemeClr>
                </a:solidFill>
              </a:rPr>
              <a:t>- Colossians 3:9 (NIV) </a:t>
            </a:r>
          </a:p>
          <a:p>
            <a:endParaRPr lang="en-CA" dirty="0" smtClean="0">
              <a:solidFill>
                <a:schemeClr val="tx2"/>
              </a:solidFill>
            </a:endParaRPr>
          </a:p>
          <a:p>
            <a:pPr>
              <a:buNone/>
            </a:pPr>
            <a:r>
              <a:rPr lang="en-CA" dirty="0" smtClean="0">
                <a:solidFill>
                  <a:schemeClr val="tx2"/>
                </a:solidFill>
              </a:rPr>
              <a:t>	“We are part of the same body. Stop lying and start telling each other the truth.”  	</a:t>
            </a:r>
            <a:r>
              <a:rPr lang="en-CA" b="1" dirty="0" smtClean="0">
                <a:solidFill>
                  <a:schemeClr val="bg1">
                    <a:lumMod val="75000"/>
                    <a:lumOff val="25000"/>
                  </a:schemeClr>
                </a:solidFill>
              </a:rPr>
              <a:t>- Ephesians 4:25 (CEV)</a:t>
            </a:r>
          </a:p>
          <a:p>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What does Bible say about lies?</a:t>
            </a:r>
            <a:endParaRPr lang="en-CA"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357298"/>
            <a:ext cx="8401080" cy="5143536"/>
          </a:xfrm>
        </p:spPr>
        <p:txBody>
          <a:bodyPr>
            <a:normAutofit/>
          </a:bodyPr>
          <a:lstStyle/>
          <a:p>
            <a:pPr>
              <a:buNone/>
            </a:pPr>
            <a:r>
              <a:rPr lang="en-CA" dirty="0" smtClean="0"/>
              <a:t>	</a:t>
            </a:r>
            <a:r>
              <a:rPr lang="en-CA" sz="2800" dirty="0" smtClean="0">
                <a:solidFill>
                  <a:schemeClr val="tx2"/>
                </a:solidFill>
              </a:rPr>
              <a:t>“O LORD, my strength, and my fortress, and my refuge in the day of affliction, the Gentiles shall come unto thee from the ends of the earth, and shall say, </a:t>
            </a:r>
            <a:r>
              <a:rPr lang="en-CA" sz="2800" dirty="0" smtClean="0">
                <a:solidFill>
                  <a:schemeClr val="tx2">
                    <a:lumMod val="50000"/>
                  </a:schemeClr>
                </a:solidFill>
              </a:rPr>
              <a:t>Surely our fathers have inherited lies, vanity, and things wherein there is no profit</a:t>
            </a:r>
            <a:r>
              <a:rPr lang="en-CA" sz="2800" dirty="0" smtClean="0">
                <a:solidFill>
                  <a:schemeClr val="tx2"/>
                </a:solidFill>
              </a:rPr>
              <a:t>.”</a:t>
            </a:r>
          </a:p>
          <a:p>
            <a:pPr>
              <a:buNone/>
            </a:pPr>
            <a:r>
              <a:rPr lang="en-CA" dirty="0" smtClean="0"/>
              <a:t>					</a:t>
            </a:r>
            <a:r>
              <a:rPr lang="en-CA" b="1" dirty="0" smtClean="0">
                <a:solidFill>
                  <a:schemeClr val="bg1">
                    <a:lumMod val="75000"/>
                    <a:lumOff val="25000"/>
                  </a:schemeClr>
                </a:solidFill>
              </a:rPr>
              <a:t>- Jeremiah 16:19 (KJV)    </a:t>
            </a:r>
          </a:p>
          <a:p>
            <a:pPr>
              <a:buNone/>
            </a:pPr>
            <a:endParaRPr lang="en-CA" dirty="0" smtClean="0"/>
          </a:p>
          <a:p>
            <a:r>
              <a:rPr lang="en-CA" dirty="0" smtClean="0"/>
              <a:t>The Bible clearly teaches against lying.  </a:t>
            </a:r>
          </a:p>
          <a:p>
            <a:r>
              <a:rPr lang="en-CA" dirty="0" smtClean="0"/>
              <a:t>We need to give up all the lies we've inherited from our ancestors.  We need to search out and promote the truth instead of continuing a lie. </a:t>
            </a:r>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What does Bible say about lies?</a:t>
            </a:r>
            <a:endParaRPr lang="en-CA"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92500" lnSpcReduction="20000"/>
          </a:bodyPr>
          <a:lstStyle/>
          <a:p>
            <a:pPr>
              <a:buNone/>
            </a:pPr>
            <a:r>
              <a:rPr lang="en-CA" dirty="0" smtClean="0">
                <a:solidFill>
                  <a:schemeClr val="tx2"/>
                </a:solidFill>
              </a:rPr>
              <a:t>	“Do not love the world or the things in the world. If anyone loves the world, the love of the Father is not in him.”</a:t>
            </a:r>
          </a:p>
          <a:p>
            <a:pPr>
              <a:buNone/>
            </a:pPr>
            <a:r>
              <a:rPr lang="en-CA" dirty="0" smtClean="0">
                <a:solidFill>
                  <a:schemeClr val="tx2"/>
                </a:solidFill>
              </a:rPr>
              <a:t>					</a:t>
            </a:r>
            <a:r>
              <a:rPr lang="en-CA" b="1" dirty="0" smtClean="0">
                <a:solidFill>
                  <a:schemeClr val="bg1">
                    <a:lumMod val="75000"/>
                    <a:lumOff val="25000"/>
                  </a:schemeClr>
                </a:solidFill>
              </a:rPr>
              <a:t>- 1 John 2:15 (NKJV)</a:t>
            </a:r>
          </a:p>
          <a:p>
            <a:endParaRPr lang="en-CA" dirty="0" smtClean="0">
              <a:solidFill>
                <a:schemeClr val="tx2"/>
              </a:solidFill>
            </a:endParaRPr>
          </a:p>
          <a:p>
            <a:pPr>
              <a:buNone/>
            </a:pPr>
            <a:r>
              <a:rPr lang="en-CA" dirty="0" smtClean="0">
                <a:solidFill>
                  <a:schemeClr val="tx2"/>
                </a:solidFill>
              </a:rPr>
              <a:t>	“Beloved, while I was very diligent to write to you concerning our common salvation, I found it necessary to write to you exhorting you to</a:t>
            </a:r>
            <a:r>
              <a:rPr lang="en-CA" dirty="0" smtClean="0">
                <a:solidFill>
                  <a:schemeClr val="tx2">
                    <a:lumMod val="50000"/>
                  </a:schemeClr>
                </a:solidFill>
              </a:rPr>
              <a:t> contend earnestly for the faith which was once for all delivered to the saints</a:t>
            </a:r>
            <a:r>
              <a:rPr lang="en-CA" dirty="0" smtClean="0">
                <a:solidFill>
                  <a:schemeClr val="tx2"/>
                </a:solidFill>
              </a:rPr>
              <a:t>.”</a:t>
            </a:r>
          </a:p>
          <a:p>
            <a:pPr>
              <a:buNone/>
            </a:pPr>
            <a:r>
              <a:rPr lang="en-CA" dirty="0" smtClean="0">
                <a:solidFill>
                  <a:schemeClr val="tx2"/>
                </a:solidFill>
              </a:rPr>
              <a:t>					</a:t>
            </a:r>
            <a:r>
              <a:rPr lang="en-CA" b="1" dirty="0" smtClean="0">
                <a:solidFill>
                  <a:schemeClr val="bg1">
                    <a:lumMod val="75000"/>
                    <a:lumOff val="25000"/>
                  </a:schemeClr>
                </a:solidFill>
              </a:rPr>
              <a:t>- Jude 1:3  (NKJV)</a:t>
            </a:r>
          </a:p>
          <a:p>
            <a:endParaRPr lang="en-CA" dirty="0" smtClean="0">
              <a:solidFill>
                <a:schemeClr val="tx2"/>
              </a:solidFill>
            </a:endParaRPr>
          </a:p>
          <a:p>
            <a:pPr>
              <a:buNone/>
            </a:pPr>
            <a:r>
              <a:rPr lang="en-CA" dirty="0" smtClean="0">
                <a:solidFill>
                  <a:schemeClr val="tx2"/>
                </a:solidFill>
              </a:rPr>
              <a:t>	“Therefore, since we are receiving a kingdom which cannot be shaken, let us have grace, by which </a:t>
            </a:r>
            <a:r>
              <a:rPr lang="en-CA" dirty="0" smtClean="0">
                <a:solidFill>
                  <a:schemeClr val="tx2">
                    <a:lumMod val="50000"/>
                  </a:schemeClr>
                </a:solidFill>
              </a:rPr>
              <a:t>we may serve God acceptably</a:t>
            </a:r>
            <a:r>
              <a:rPr lang="en-CA" dirty="0" smtClean="0">
                <a:solidFill>
                  <a:schemeClr val="tx2"/>
                </a:solidFill>
              </a:rPr>
              <a:t> with reverence and godly fear.”	</a:t>
            </a:r>
            <a:br>
              <a:rPr lang="en-CA" dirty="0" smtClean="0">
                <a:solidFill>
                  <a:schemeClr val="tx2"/>
                </a:solidFill>
              </a:rPr>
            </a:br>
            <a:r>
              <a:rPr lang="en-CA" dirty="0" smtClean="0">
                <a:solidFill>
                  <a:schemeClr val="tx2"/>
                </a:solidFill>
              </a:rPr>
              <a:t>				</a:t>
            </a:r>
            <a:r>
              <a:rPr lang="en-CA" b="1" dirty="0" smtClean="0">
                <a:solidFill>
                  <a:schemeClr val="bg1">
                    <a:lumMod val="75000"/>
                    <a:lumOff val="25000"/>
                  </a:schemeClr>
                </a:solidFill>
              </a:rPr>
              <a:t>- Hebrews 12:28 (NKJV)</a:t>
            </a:r>
            <a:endParaRPr lang="en-CA" b="1"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What does the Bible say?</a:t>
            </a:r>
            <a:endParaRPr lang="en-CA"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lstStyle/>
          <a:p>
            <a:pPr>
              <a:buNone/>
            </a:pPr>
            <a:r>
              <a:rPr lang="en-CA" dirty="0" smtClean="0"/>
              <a:t>	</a:t>
            </a:r>
            <a:r>
              <a:rPr lang="en-CA" dirty="0" smtClean="0">
                <a:solidFill>
                  <a:schemeClr val="tx2"/>
                </a:solidFill>
              </a:rPr>
              <a:t>“But a time is coming, and it is already here! Even now the true worshipers are being led by the Spirit to </a:t>
            </a:r>
            <a:r>
              <a:rPr lang="en-CA" dirty="0" smtClean="0">
                <a:solidFill>
                  <a:schemeClr val="tx2">
                    <a:lumMod val="50000"/>
                  </a:schemeClr>
                </a:solidFill>
              </a:rPr>
              <a:t>worship the Father according to the truth</a:t>
            </a:r>
            <a:r>
              <a:rPr lang="en-CA" dirty="0" smtClean="0">
                <a:solidFill>
                  <a:schemeClr val="tx2"/>
                </a:solidFill>
              </a:rPr>
              <a:t>. These are the ones the Father is seeking to worship him. God is Spirit, and those who worship God must be led by the Spirit </a:t>
            </a:r>
            <a:r>
              <a:rPr lang="en-CA" dirty="0" smtClean="0">
                <a:solidFill>
                  <a:schemeClr val="tx2">
                    <a:lumMod val="50000"/>
                  </a:schemeClr>
                </a:solidFill>
              </a:rPr>
              <a:t>to worship him according to the truth</a:t>
            </a:r>
            <a:r>
              <a:rPr lang="en-CA" dirty="0" smtClean="0">
                <a:solidFill>
                  <a:schemeClr val="tx2"/>
                </a:solidFill>
              </a:rPr>
              <a:t>”</a:t>
            </a:r>
          </a:p>
          <a:p>
            <a:pPr>
              <a:buNone/>
            </a:pPr>
            <a:r>
              <a:rPr lang="en-CA" dirty="0" smtClean="0"/>
              <a:t>					</a:t>
            </a:r>
            <a:r>
              <a:rPr lang="en-CA" b="1" dirty="0" smtClean="0">
                <a:solidFill>
                  <a:schemeClr val="bg1">
                    <a:lumMod val="75000"/>
                    <a:lumOff val="25000"/>
                  </a:schemeClr>
                </a:solidFill>
              </a:rPr>
              <a:t>- John 4:23-24 (CEV)</a:t>
            </a:r>
          </a:p>
          <a:p>
            <a:endParaRPr lang="en-CA" dirty="0" smtClean="0"/>
          </a:p>
          <a:p>
            <a:r>
              <a:rPr lang="en-CA" dirty="0" smtClean="0"/>
              <a:t>We need to worship God in Spirit and in Truth.  We can't do that if we are celebrating a lie every year at December 25.  We need to contend earnestly for the faith that was once delivered to the saints. </a:t>
            </a:r>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What does Jesus say?</a:t>
            </a:r>
            <a:endParaRPr lang="en-CA"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1357298"/>
            <a:ext cx="8401080" cy="5143536"/>
          </a:xfrm>
        </p:spPr>
        <p:txBody>
          <a:bodyPr>
            <a:normAutofit lnSpcReduction="10000"/>
          </a:bodyPr>
          <a:lstStyle/>
          <a:p>
            <a:pPr>
              <a:buNone/>
            </a:pPr>
            <a:r>
              <a:rPr lang="en-CA" dirty="0" smtClean="0"/>
              <a:t>	</a:t>
            </a:r>
            <a:r>
              <a:rPr lang="en-CA" dirty="0" smtClean="0">
                <a:solidFill>
                  <a:schemeClr val="tx2"/>
                </a:solidFill>
              </a:rPr>
              <a:t>“</a:t>
            </a:r>
            <a:r>
              <a:rPr lang="en-CA" dirty="0" err="1" smtClean="0">
                <a:solidFill>
                  <a:schemeClr val="tx2"/>
                </a:solidFill>
              </a:rPr>
              <a:t>Samaritanism</a:t>
            </a:r>
            <a:r>
              <a:rPr lang="en-CA" dirty="0" smtClean="0">
                <a:solidFill>
                  <a:schemeClr val="tx2"/>
                </a:solidFill>
              </a:rPr>
              <a:t> and Roman Catholicism are not the only systems of worship guilty of syncretism. Syncretism exists in Protestantism, too. It can even be found in Judaism. "But the hour cometh, and now is, when the  true worshippers shall worship the Father in spirit and in truth: for the Father </a:t>
            </a:r>
            <a:r>
              <a:rPr lang="en-CA" dirty="0" err="1" smtClean="0">
                <a:solidFill>
                  <a:schemeClr val="tx2"/>
                </a:solidFill>
              </a:rPr>
              <a:t>seeketh</a:t>
            </a:r>
            <a:r>
              <a:rPr lang="en-CA" dirty="0" smtClean="0">
                <a:solidFill>
                  <a:schemeClr val="tx2"/>
                </a:solidFill>
              </a:rPr>
              <a:t> such to worship Him. God is a Spirit: and they that worship Him must worship Him in spirit and in truth" (Jn. 4:23f). </a:t>
            </a:r>
            <a:br>
              <a:rPr lang="en-CA" dirty="0" smtClean="0">
                <a:solidFill>
                  <a:schemeClr val="tx2"/>
                </a:solidFill>
              </a:rPr>
            </a:br>
            <a:r>
              <a:rPr lang="en-CA" dirty="0" smtClean="0">
                <a:solidFill>
                  <a:schemeClr val="tx2">
                    <a:lumMod val="50000"/>
                  </a:schemeClr>
                </a:solidFill>
              </a:rPr>
              <a:t>Let's worship in spirit and in truth, not in a blend of paganism and truth</a:t>
            </a:r>
            <a:r>
              <a:rPr lang="en-CA" dirty="0" smtClean="0">
                <a:solidFill>
                  <a:schemeClr val="tx2"/>
                </a:solidFill>
              </a:rPr>
              <a:t>.”</a:t>
            </a:r>
            <a:r>
              <a:rPr lang="en-CA" dirty="0" smtClean="0"/>
              <a:t/>
            </a:r>
            <a:br>
              <a:rPr lang="en-CA" dirty="0" smtClean="0"/>
            </a:br>
            <a:r>
              <a:rPr lang="en-CA" dirty="0" smtClean="0"/>
              <a:t/>
            </a:r>
            <a:br>
              <a:rPr lang="en-CA" dirty="0" smtClean="0"/>
            </a:br>
            <a:r>
              <a:rPr lang="en-CA" sz="2400" dirty="0" smtClean="0">
                <a:solidFill>
                  <a:schemeClr val="bg1">
                    <a:lumMod val="75000"/>
                    <a:lumOff val="25000"/>
                  </a:schemeClr>
                </a:solidFill>
              </a:rPr>
              <a:t>- SYNCRETISM: A Blending of Paganism &amp; Truth, </a:t>
            </a:r>
            <a:br>
              <a:rPr lang="en-CA" sz="2400" dirty="0" smtClean="0">
                <a:solidFill>
                  <a:schemeClr val="bg1">
                    <a:lumMod val="75000"/>
                    <a:lumOff val="25000"/>
                  </a:schemeClr>
                </a:solidFill>
              </a:rPr>
            </a:br>
            <a:r>
              <a:rPr lang="en-CA" sz="2400" dirty="0" smtClean="0">
                <a:solidFill>
                  <a:schemeClr val="bg1">
                    <a:lumMod val="75000"/>
                    <a:lumOff val="25000"/>
                  </a:schemeClr>
                </a:solidFill>
              </a:rPr>
              <a:t>by Dr. Daniel </a:t>
            </a:r>
            <a:r>
              <a:rPr lang="en-CA" sz="2400" dirty="0" err="1" smtClean="0">
                <a:solidFill>
                  <a:schemeClr val="bg1">
                    <a:lumMod val="75000"/>
                    <a:lumOff val="25000"/>
                  </a:schemeClr>
                </a:solidFill>
              </a:rPr>
              <a:t>Botkin</a:t>
            </a:r>
            <a:r>
              <a:rPr lang="en-CA" sz="2400" dirty="0" smtClean="0">
                <a:solidFill>
                  <a:schemeClr val="bg1">
                    <a:lumMod val="75000"/>
                    <a:lumOff val="25000"/>
                  </a:schemeClr>
                </a:solidFill>
              </a:rPr>
              <a:t>, (Gates of Eden, July-August 2005)  p.8</a:t>
            </a:r>
          </a:p>
          <a:p>
            <a:pPr>
              <a:buNone/>
            </a:pPr>
            <a:endParaRPr lang="en-CA" dirty="0" smtClean="0"/>
          </a:p>
        </p:txBody>
      </p:sp>
      <p:sp>
        <p:nvSpPr>
          <p:cNvPr id="3" name="Title 2"/>
          <p:cNvSpPr>
            <a:spLocks noGrp="1"/>
          </p:cNvSpPr>
          <p:nvPr>
            <p:ph type="title"/>
          </p:nvPr>
        </p:nvSpPr>
        <p:spPr>
          <a:xfrm>
            <a:off x="428596" y="285728"/>
            <a:ext cx="8229600" cy="776270"/>
          </a:xfrm>
        </p:spPr>
        <p:txBody>
          <a:bodyPr/>
          <a:lstStyle/>
          <a:p>
            <a:r>
              <a:rPr lang="en-CA" dirty="0" smtClean="0"/>
              <a:t>Syncretism...</a:t>
            </a:r>
            <a:endParaRPr lang="en-C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57298"/>
            <a:ext cx="8229600" cy="5143536"/>
          </a:xfrm>
        </p:spPr>
        <p:txBody>
          <a:bodyPr>
            <a:normAutofit fontScale="92500" lnSpcReduction="10000"/>
          </a:bodyPr>
          <a:lstStyle/>
          <a:p>
            <a:pPr>
              <a:buNone/>
            </a:pPr>
            <a:r>
              <a:rPr lang="en-CA" dirty="0" smtClean="0">
                <a:solidFill>
                  <a:schemeClr val="tx2"/>
                </a:solidFill>
              </a:rPr>
              <a:t>	"The Catholic practice of celebrating Christ’s birth through a special Mass on “Christmas’ Eve,” technically speaking is a contradiction, since the Mass for Catholics is a re-enactment of Christ’s sacrifice. </a:t>
            </a:r>
            <a:r>
              <a:rPr lang="en-CA" dirty="0" err="1" smtClean="0">
                <a:solidFill>
                  <a:schemeClr val="tx2"/>
                </a:solidFill>
              </a:rPr>
              <a:t>Honoring</a:t>
            </a:r>
            <a:r>
              <a:rPr lang="en-CA" dirty="0" smtClean="0">
                <a:solidFill>
                  <a:schemeClr val="tx2"/>
                </a:solidFill>
              </a:rPr>
              <a:t> Christ’s birth, by re-enacting His atoning sacrifice, obscures the significance of His birth."</a:t>
            </a:r>
          </a:p>
          <a:p>
            <a:pPr>
              <a:buNone/>
            </a:pPr>
            <a:r>
              <a:rPr lang="en-CA" dirty="0" smtClean="0"/>
              <a:t>	</a:t>
            </a:r>
            <a:r>
              <a:rPr lang="en-CA" dirty="0" smtClean="0">
                <a:solidFill>
                  <a:schemeClr val="bg1">
                    <a:lumMod val="75000"/>
                    <a:lumOff val="25000"/>
                  </a:schemeClr>
                </a:solidFill>
              </a:rPr>
              <a:t>- The Meaning, Celebration and Date of Christmas, </a:t>
            </a:r>
            <a:br>
              <a:rPr lang="en-CA" dirty="0" smtClean="0">
                <a:solidFill>
                  <a:schemeClr val="bg1">
                    <a:lumMod val="75000"/>
                    <a:lumOff val="25000"/>
                  </a:schemeClr>
                </a:solidFill>
              </a:rPr>
            </a:br>
            <a:r>
              <a:rPr lang="en-CA" dirty="0" smtClean="0">
                <a:solidFill>
                  <a:schemeClr val="bg1">
                    <a:lumMod val="75000"/>
                    <a:lumOff val="25000"/>
                  </a:schemeClr>
                </a:solidFill>
              </a:rPr>
              <a:t>by Dr. </a:t>
            </a:r>
            <a:r>
              <a:rPr lang="en-CA" dirty="0" err="1" smtClean="0">
                <a:solidFill>
                  <a:schemeClr val="bg1">
                    <a:lumMod val="75000"/>
                    <a:lumOff val="25000"/>
                  </a:schemeClr>
                </a:solidFill>
              </a:rPr>
              <a:t>Samuele</a:t>
            </a:r>
            <a:r>
              <a:rPr lang="en-CA" dirty="0" smtClean="0">
                <a:solidFill>
                  <a:schemeClr val="bg1">
                    <a:lumMod val="75000"/>
                    <a:lumOff val="25000"/>
                  </a:schemeClr>
                </a:solidFill>
              </a:rPr>
              <a:t> </a:t>
            </a:r>
            <a:r>
              <a:rPr lang="en-CA" dirty="0" err="1" smtClean="0">
                <a:solidFill>
                  <a:schemeClr val="bg1">
                    <a:lumMod val="75000"/>
                    <a:lumOff val="25000"/>
                  </a:schemeClr>
                </a:solidFill>
              </a:rPr>
              <a:t>Bacchiocchi</a:t>
            </a:r>
            <a:r>
              <a:rPr lang="en-CA" dirty="0" smtClean="0">
                <a:solidFill>
                  <a:schemeClr val="bg1">
                    <a:lumMod val="75000"/>
                    <a:lumOff val="25000"/>
                  </a:schemeClr>
                </a:solidFill>
              </a:rPr>
              <a:t>, p.2</a:t>
            </a:r>
          </a:p>
          <a:p>
            <a:endParaRPr lang="en-CA" dirty="0" smtClean="0"/>
          </a:p>
          <a:p>
            <a:r>
              <a:rPr lang="en-CA" dirty="0" smtClean="0"/>
              <a:t>Ok, so they didn't pick the best name for the holiday.  It's not that big of a deal for most people. Christmas has the word "Christ" in it and that's what’s important, right?  </a:t>
            </a:r>
            <a:br>
              <a:rPr lang="en-CA" dirty="0" smtClean="0"/>
            </a:br>
            <a:endParaRPr lang="en-CA" dirty="0" smtClean="0"/>
          </a:p>
          <a:p>
            <a:r>
              <a:rPr lang="en-CA" dirty="0" smtClean="0"/>
              <a:t>Let's continue...</a:t>
            </a:r>
            <a:endParaRPr lang="en-CA" dirty="0"/>
          </a:p>
        </p:txBody>
      </p:sp>
      <p:sp>
        <p:nvSpPr>
          <p:cNvPr id="3" name="Title 2"/>
          <p:cNvSpPr>
            <a:spLocks noGrp="1"/>
          </p:cNvSpPr>
          <p:nvPr>
            <p:ph type="title"/>
          </p:nvPr>
        </p:nvSpPr>
        <p:spPr>
          <a:xfrm>
            <a:off x="428596" y="214290"/>
            <a:ext cx="8229600" cy="857256"/>
          </a:xfrm>
        </p:spPr>
        <p:txBody>
          <a:bodyPr/>
          <a:lstStyle/>
          <a:p>
            <a:r>
              <a:rPr lang="en-CA" dirty="0" smtClean="0"/>
              <a:t>The Mass of Christ...</a:t>
            </a:r>
            <a:endParaRPr lang="en-CA"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20" y="1214422"/>
            <a:ext cx="8401080" cy="5143536"/>
          </a:xfrm>
        </p:spPr>
        <p:txBody>
          <a:bodyPr>
            <a:normAutofit fontScale="92500" lnSpcReduction="20000"/>
          </a:bodyPr>
          <a:lstStyle/>
          <a:p>
            <a:pPr>
              <a:buNone/>
            </a:pPr>
            <a:r>
              <a:rPr lang="en-CA" dirty="0" smtClean="0"/>
              <a:t>	</a:t>
            </a:r>
            <a:r>
              <a:rPr lang="en-CA" dirty="0" smtClean="0">
                <a:solidFill>
                  <a:schemeClr val="tx2"/>
                </a:solidFill>
              </a:rPr>
              <a:t>“For once you were full of darkness, but now you have light from the Lord. So live as people of light! For this light within you produces only what is good and right and true. </a:t>
            </a:r>
            <a:r>
              <a:rPr lang="en-CA" dirty="0" smtClean="0">
                <a:solidFill>
                  <a:schemeClr val="tx2">
                    <a:lumMod val="50000"/>
                  </a:schemeClr>
                </a:solidFill>
              </a:rPr>
              <a:t>Carefully determine what pleases the Lord.  Take no part in the worthless deeds of evil and darkness; instead, expose them</a:t>
            </a:r>
            <a:r>
              <a:rPr lang="en-CA" dirty="0" smtClean="0">
                <a:solidFill>
                  <a:schemeClr val="tx2"/>
                </a:solidFill>
              </a:rPr>
              <a:t>.”    </a:t>
            </a:r>
            <a:r>
              <a:rPr lang="en-CA" dirty="0" smtClean="0"/>
              <a:t>				</a:t>
            </a:r>
            <a:r>
              <a:rPr lang="en-CA" b="1" dirty="0" smtClean="0">
                <a:solidFill>
                  <a:schemeClr val="bg1">
                    <a:lumMod val="75000"/>
                    <a:lumOff val="25000"/>
                  </a:schemeClr>
                </a:solidFill>
              </a:rPr>
              <a:t>- Ephesians 5:8-11  (NLT)</a:t>
            </a:r>
          </a:p>
          <a:p>
            <a:endParaRPr lang="en-CA" dirty="0" smtClean="0"/>
          </a:p>
          <a:p>
            <a:pPr>
              <a:buNone/>
            </a:pPr>
            <a:r>
              <a:rPr lang="en-CA" dirty="0" smtClean="0"/>
              <a:t>	</a:t>
            </a:r>
            <a:r>
              <a:rPr lang="en-CA" dirty="0" smtClean="0">
                <a:solidFill>
                  <a:schemeClr val="tx2"/>
                </a:solidFill>
              </a:rPr>
              <a:t>“At one time you didn't know God. You were slaves to gods that are really not gods at all. But now you know God. Even better, God knows you. So why are you turning back to those weak and worthless beliefs? Do you want to be slaves to them all over again?  </a:t>
            </a:r>
            <a:r>
              <a:rPr lang="en-CA" dirty="0" smtClean="0">
                <a:solidFill>
                  <a:schemeClr val="tx2">
                    <a:lumMod val="50000"/>
                  </a:schemeClr>
                </a:solidFill>
              </a:rPr>
              <a:t>You are observing special days and months and seasons and years!  </a:t>
            </a:r>
            <a:r>
              <a:rPr lang="en-CA" dirty="0" smtClean="0">
                <a:solidFill>
                  <a:schemeClr val="tx2"/>
                </a:solidFill>
              </a:rPr>
              <a:t>I am afraid for you. I am afraid that somehow I have wasted my efforts on you.”</a:t>
            </a:r>
          </a:p>
          <a:p>
            <a:pPr>
              <a:buNone/>
            </a:pPr>
            <a:r>
              <a:rPr lang="en-CA" dirty="0" smtClean="0"/>
              <a:t>					</a:t>
            </a:r>
            <a:r>
              <a:rPr lang="en-CA" b="1" dirty="0" smtClean="0">
                <a:solidFill>
                  <a:schemeClr val="bg1">
                    <a:lumMod val="75000"/>
                    <a:lumOff val="25000"/>
                  </a:schemeClr>
                </a:solidFill>
              </a:rPr>
              <a:t>- Galatians 4:8-11 (NIRV)</a:t>
            </a:r>
            <a:endParaRPr lang="en-CA" b="1"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What does Paul say?</a:t>
            </a:r>
            <a:endParaRPr lang="en-CA"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92500"/>
          </a:bodyPr>
          <a:lstStyle/>
          <a:p>
            <a:pPr>
              <a:buNone/>
            </a:pPr>
            <a:r>
              <a:rPr lang="en-CA" dirty="0" smtClean="0"/>
              <a:t>	</a:t>
            </a:r>
            <a:r>
              <a:rPr lang="en-CA" dirty="0" smtClean="0">
                <a:solidFill>
                  <a:schemeClr val="tx2"/>
                </a:solidFill>
              </a:rPr>
              <a:t>"Do not be unequally yoked together with unbelievers. For what fellowship has righteousness with lawlessness? And </a:t>
            </a:r>
            <a:r>
              <a:rPr lang="en-CA" dirty="0" smtClean="0">
                <a:solidFill>
                  <a:schemeClr val="tx2">
                    <a:lumMod val="50000"/>
                  </a:schemeClr>
                </a:solidFill>
              </a:rPr>
              <a:t>what communion has light with darkness? </a:t>
            </a:r>
            <a:r>
              <a:rPr lang="en-CA" dirty="0" smtClean="0">
                <a:solidFill>
                  <a:schemeClr val="tx2"/>
                </a:solidFill>
              </a:rPr>
              <a:t>And what accord has Christ with Belial? Or what part has a believer with an unbeliever? And what agreement has the temple of God with idols? For you are the temple of the living God. As God has said: "I will dwell in them And walk among them. I will be their God, And they shall be My people." Therefore "</a:t>
            </a:r>
            <a:r>
              <a:rPr lang="en-CA" dirty="0" smtClean="0">
                <a:solidFill>
                  <a:schemeClr val="tx2">
                    <a:lumMod val="50000"/>
                  </a:schemeClr>
                </a:solidFill>
              </a:rPr>
              <a:t>Come out from among them And be separate</a:t>
            </a:r>
            <a:r>
              <a:rPr lang="en-CA" dirty="0" smtClean="0">
                <a:solidFill>
                  <a:schemeClr val="tx2"/>
                </a:solidFill>
              </a:rPr>
              <a:t>, says the Lord. Do not touch what is unclean, And I will receive you." "I will be a Father to you, And you shall be My sons and daughters, Says the LORD Almighty."</a:t>
            </a:r>
          </a:p>
          <a:p>
            <a:pPr>
              <a:buNone/>
            </a:pPr>
            <a:r>
              <a:rPr lang="en-CA" dirty="0" smtClean="0"/>
              <a:t>				</a:t>
            </a:r>
            <a:r>
              <a:rPr lang="en-CA" b="1" dirty="0" smtClean="0">
                <a:solidFill>
                  <a:schemeClr val="bg1">
                    <a:lumMod val="75000"/>
                    <a:lumOff val="25000"/>
                  </a:schemeClr>
                </a:solidFill>
              </a:rPr>
              <a:t>- 2 Corinthians 6:14-18 (NKJV)</a:t>
            </a:r>
            <a:endParaRPr lang="en-CA" b="1"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What does Paul say?</a:t>
            </a:r>
            <a:endParaRPr lang="en-CA"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92500" lnSpcReduction="10000"/>
          </a:bodyPr>
          <a:lstStyle/>
          <a:p>
            <a:pPr>
              <a:buNone/>
            </a:pPr>
            <a:r>
              <a:rPr lang="en-CA" dirty="0" smtClean="0"/>
              <a:t>	</a:t>
            </a:r>
            <a:r>
              <a:rPr lang="en-CA" dirty="0" smtClean="0">
                <a:solidFill>
                  <a:schemeClr val="tx2"/>
                </a:solidFill>
              </a:rPr>
              <a:t>“After these things I saw another angel coming down from heaven, having great authority, and the earth was illuminated with his glory. And he cried mightily with a loud voice, saying, “Babylon the great is fallen, is fallen, and has become a dwelling place of demons, a prison for every foul spirit, and a cage for every unclean and hated bird! For all the nations have drunk of the wine of the wrath of her fornication, the kings of the earth have committed fornication with her, and the merchants of the earth have become rich through the abundance of her luxury.” And I heard another voice from heaven saying, “</a:t>
            </a:r>
            <a:r>
              <a:rPr lang="en-CA" dirty="0" smtClean="0">
                <a:solidFill>
                  <a:schemeClr val="tx2">
                    <a:lumMod val="50000"/>
                  </a:schemeClr>
                </a:solidFill>
              </a:rPr>
              <a:t>Come out of her, my people</a:t>
            </a:r>
            <a:r>
              <a:rPr lang="en-CA" dirty="0" smtClean="0">
                <a:solidFill>
                  <a:schemeClr val="tx2"/>
                </a:solidFill>
              </a:rPr>
              <a:t>, lest you share in her sins, and lest you receive of her plagues. For her sins have reached to heaven, and God has remembered her iniquities.”</a:t>
            </a:r>
          </a:p>
          <a:p>
            <a:pPr>
              <a:buNone/>
            </a:pPr>
            <a:r>
              <a:rPr lang="en-CA" dirty="0" smtClean="0"/>
              <a:t>					</a:t>
            </a:r>
            <a:r>
              <a:rPr lang="en-CA" b="1" dirty="0" smtClean="0">
                <a:solidFill>
                  <a:schemeClr val="bg1">
                    <a:lumMod val="75000"/>
                    <a:lumOff val="25000"/>
                  </a:schemeClr>
                </a:solidFill>
              </a:rPr>
              <a:t>- Revelation 18:1-5  (NKJV)</a:t>
            </a:r>
            <a:endParaRPr lang="en-CA" b="1"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What does Revelation say?</a:t>
            </a:r>
            <a:endParaRPr lang="en-CA"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1214422"/>
            <a:ext cx="8329642" cy="5143536"/>
          </a:xfrm>
        </p:spPr>
        <p:txBody>
          <a:bodyPr/>
          <a:lstStyle/>
          <a:p>
            <a:r>
              <a:rPr lang="en-CA" dirty="0" smtClean="0"/>
              <a:t>It doesn’t matter how much you try to justify to yourself that celebrating Christmas is acceptable to God.</a:t>
            </a:r>
          </a:p>
          <a:p>
            <a:r>
              <a:rPr lang="en-CA" dirty="0" smtClean="0"/>
              <a:t>It never has been and it never will </a:t>
            </a:r>
            <a:r>
              <a:rPr lang="en-CA" smtClean="0"/>
              <a:t>be acceptable.</a:t>
            </a:r>
            <a:endParaRPr lang="en-CA" dirty="0" smtClean="0"/>
          </a:p>
          <a:p>
            <a:r>
              <a:rPr lang="en-CA" dirty="0" smtClean="0"/>
              <a:t>Our minds like to make up excuses to justify continuing in our old ways without having to change.</a:t>
            </a:r>
          </a:p>
          <a:p>
            <a:endParaRPr lang="en-CA" dirty="0" smtClean="0"/>
          </a:p>
          <a:p>
            <a:pPr>
              <a:buNone/>
            </a:pPr>
            <a:r>
              <a:rPr lang="en-CA" dirty="0" smtClean="0"/>
              <a:t>	</a:t>
            </a:r>
            <a:r>
              <a:rPr lang="en-CA" dirty="0" smtClean="0">
                <a:solidFill>
                  <a:schemeClr val="tx2"/>
                </a:solidFill>
              </a:rPr>
              <a:t>"For my thoughts are not your thoughts, neither are your ways my ways, </a:t>
            </a:r>
            <a:r>
              <a:rPr lang="en-CA" dirty="0" err="1" smtClean="0">
                <a:solidFill>
                  <a:schemeClr val="tx2"/>
                </a:solidFill>
              </a:rPr>
              <a:t>saith</a:t>
            </a:r>
            <a:r>
              <a:rPr lang="en-CA" dirty="0" smtClean="0">
                <a:solidFill>
                  <a:schemeClr val="tx2"/>
                </a:solidFill>
              </a:rPr>
              <a:t> the LORD. For as the heavens are higher than the earth, so are my ways higher than your ways, and my thoughts than your thoughts."</a:t>
            </a:r>
          </a:p>
          <a:p>
            <a:pPr>
              <a:buNone/>
            </a:pPr>
            <a:r>
              <a:rPr lang="en-CA" dirty="0" smtClean="0"/>
              <a:t>					</a:t>
            </a:r>
            <a:r>
              <a:rPr lang="en-CA" b="1" dirty="0" smtClean="0">
                <a:solidFill>
                  <a:schemeClr val="bg1">
                    <a:lumMod val="75000"/>
                    <a:lumOff val="25000"/>
                  </a:schemeClr>
                </a:solidFill>
              </a:rPr>
              <a:t> - Isaiah 55:8-9 (KJV)</a:t>
            </a:r>
            <a:endParaRPr lang="en-CA" b="1"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Our Thoughts...</a:t>
            </a:r>
            <a:endParaRPr lang="en-CA"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p:txBody>
          <a:bodyPr/>
          <a:lstStyle/>
          <a:p>
            <a:r>
              <a:rPr lang="en-US"/>
              <a:t>Regarding Worship…</a:t>
            </a:r>
          </a:p>
        </p:txBody>
      </p:sp>
      <p:sp>
        <p:nvSpPr>
          <p:cNvPr id="273411" name="Rectangle 3"/>
          <p:cNvSpPr>
            <a:spLocks noGrp="1" noChangeArrowheads="1"/>
          </p:cNvSpPr>
          <p:nvPr>
            <p:ph type="body" idx="1"/>
          </p:nvPr>
        </p:nvSpPr>
        <p:spPr/>
        <p:txBody>
          <a:bodyPr/>
          <a:lstStyle/>
          <a:p>
            <a:pPr>
              <a:buNone/>
            </a:pPr>
            <a:r>
              <a:rPr lang="en-US" sz="4000" dirty="0" smtClean="0"/>
              <a:t>	</a:t>
            </a:r>
            <a:br>
              <a:rPr lang="en-US" sz="4000" dirty="0" smtClean="0"/>
            </a:br>
            <a:r>
              <a:rPr lang="en-US" sz="4000" dirty="0" smtClean="0">
                <a:solidFill>
                  <a:schemeClr val="tx2"/>
                </a:solidFill>
              </a:rPr>
              <a:t>“</a:t>
            </a:r>
            <a:r>
              <a:rPr lang="en-US" sz="4000" dirty="0">
                <a:solidFill>
                  <a:schemeClr val="tx2"/>
                </a:solidFill>
              </a:rPr>
              <a:t>How long will you falter between two opinions? If the LORD is God, follow Him”</a:t>
            </a:r>
            <a:r>
              <a:rPr lang="en-US" dirty="0">
                <a:solidFill>
                  <a:schemeClr val="tx2"/>
                </a:solidFill>
              </a:rPr>
              <a:t>     </a:t>
            </a:r>
            <a:br>
              <a:rPr lang="en-US" dirty="0">
                <a:solidFill>
                  <a:schemeClr val="tx2"/>
                </a:solidFill>
              </a:rPr>
            </a:br>
            <a:r>
              <a:rPr lang="en-US" dirty="0"/>
              <a:t/>
            </a:r>
            <a:br>
              <a:rPr lang="en-US" dirty="0"/>
            </a:br>
            <a:r>
              <a:rPr lang="en-US" dirty="0"/>
              <a:t>		     </a:t>
            </a:r>
            <a:r>
              <a:rPr lang="en-US" sz="3600" b="1" dirty="0" smtClean="0">
                <a:solidFill>
                  <a:schemeClr val="bg1">
                    <a:lumMod val="75000"/>
                    <a:lumOff val="25000"/>
                  </a:schemeClr>
                </a:solidFill>
              </a:rPr>
              <a:t>-  1 </a:t>
            </a:r>
            <a:r>
              <a:rPr lang="en-US" sz="3600" b="1" dirty="0">
                <a:solidFill>
                  <a:schemeClr val="bg1">
                    <a:lumMod val="75000"/>
                    <a:lumOff val="25000"/>
                  </a:schemeClr>
                </a:solidFill>
              </a:rPr>
              <a:t>Kings 18:21 </a:t>
            </a:r>
            <a:r>
              <a:rPr lang="en-US" sz="3600" b="1" dirty="0" smtClean="0">
                <a:solidFill>
                  <a:schemeClr val="bg1">
                    <a:lumMod val="75000"/>
                    <a:lumOff val="25000"/>
                  </a:schemeClr>
                </a:solidFill>
              </a:rPr>
              <a:t>(NKJV)</a:t>
            </a:r>
            <a:endParaRPr lang="en-US" sz="3600" b="1" dirty="0">
              <a:solidFill>
                <a:schemeClr val="bg1">
                  <a:lumMod val="75000"/>
                  <a:lumOff val="25000"/>
                </a:schemeClr>
              </a:solidFill>
            </a:endParaRPr>
          </a:p>
          <a:p>
            <a:endParaRPr lang="en-US" b="1" dirty="0">
              <a:solidFill>
                <a:schemeClr val="hlink"/>
              </a:solidFill>
            </a:endParaRPr>
          </a:p>
          <a:p>
            <a:endParaRPr lang="en-US" b="1" dirty="0">
              <a:solidFill>
                <a:schemeClr val="hlink"/>
              </a:solidFill>
            </a:endParaRP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20" name="Rectangle 4"/>
          <p:cNvSpPr>
            <a:spLocks noGrp="1" noChangeArrowheads="1"/>
          </p:cNvSpPr>
          <p:nvPr>
            <p:ph/>
          </p:nvPr>
        </p:nvSpPr>
        <p:spPr/>
        <p:txBody>
          <a:bodyPr/>
          <a:lstStyle/>
          <a:p>
            <a:endParaRPr lang="en-US"/>
          </a:p>
        </p:txBody>
      </p:sp>
      <p:pic>
        <p:nvPicPr>
          <p:cNvPr id="290821" name="Picture 5" descr="constantine2"/>
          <p:cNvPicPr>
            <a:picLocks noChangeAspect="1" noChangeArrowheads="1"/>
          </p:cNvPicPr>
          <p:nvPr/>
        </p:nvPicPr>
        <p:blipFill>
          <a:blip r:embed="rId2" cstate="print"/>
          <a:srcRect/>
          <a:stretch>
            <a:fillRect/>
          </a:stretch>
        </p:blipFill>
        <p:spPr bwMode="auto">
          <a:xfrm>
            <a:off x="152400" y="76200"/>
            <a:ext cx="8839200" cy="6629400"/>
          </a:xfrm>
          <a:prstGeom prst="rect">
            <a:avLst/>
          </a:prstGeom>
          <a:noFill/>
        </p:spPr>
      </p:pic>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4" name="Rectangle 4"/>
          <p:cNvSpPr>
            <a:spLocks noGrp="1" noChangeArrowheads="1"/>
          </p:cNvSpPr>
          <p:nvPr>
            <p:ph/>
          </p:nvPr>
        </p:nvSpPr>
        <p:spPr/>
        <p:txBody>
          <a:bodyPr/>
          <a:lstStyle/>
          <a:p>
            <a:endParaRPr lang="en-US"/>
          </a:p>
        </p:txBody>
      </p:sp>
      <p:pic>
        <p:nvPicPr>
          <p:cNvPr id="291845" name="Picture 5" descr="bible3"/>
          <p:cNvPicPr>
            <a:picLocks noChangeAspect="1" noChangeArrowheads="1"/>
          </p:cNvPicPr>
          <p:nvPr/>
        </p:nvPicPr>
        <p:blipFill>
          <a:blip r:embed="rId2" cstate="print"/>
          <a:srcRect/>
          <a:stretch>
            <a:fillRect/>
          </a:stretch>
        </p:blipFill>
        <p:spPr bwMode="auto">
          <a:xfrm>
            <a:off x="152400" y="76200"/>
            <a:ext cx="8839200" cy="6629400"/>
          </a:xfrm>
          <a:prstGeom prst="rect">
            <a:avLst/>
          </a:prstGeom>
          <a:noFill/>
        </p:spPr>
      </p:pic>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p:txBody>
          <a:bodyPr/>
          <a:lstStyle/>
          <a:p>
            <a:r>
              <a:rPr lang="en-US"/>
              <a:t>Whom will you serve…</a:t>
            </a:r>
          </a:p>
        </p:txBody>
      </p:sp>
      <p:sp>
        <p:nvSpPr>
          <p:cNvPr id="274435" name="Rectangle 3"/>
          <p:cNvSpPr>
            <a:spLocks noGrp="1" noChangeArrowheads="1"/>
          </p:cNvSpPr>
          <p:nvPr>
            <p:ph type="body" idx="1"/>
          </p:nvPr>
        </p:nvSpPr>
        <p:spPr>
          <a:xfrm>
            <a:off x="533400" y="1571612"/>
            <a:ext cx="8153400" cy="4905388"/>
          </a:xfrm>
        </p:spPr>
        <p:txBody>
          <a:bodyPr/>
          <a:lstStyle/>
          <a:p>
            <a:pPr>
              <a:lnSpc>
                <a:spcPct val="90000"/>
              </a:lnSpc>
              <a:buNone/>
            </a:pPr>
            <a:r>
              <a:rPr lang="en-US" sz="3200" dirty="0" smtClean="0">
                <a:solidFill>
                  <a:schemeClr val="tx2"/>
                </a:solidFill>
              </a:rPr>
              <a:t>	“</a:t>
            </a:r>
            <a:r>
              <a:rPr lang="en-US" sz="3200" dirty="0">
                <a:solidFill>
                  <a:schemeClr val="tx2"/>
                </a:solidFill>
              </a:rPr>
              <a:t>And if it seems evil to you to serve the LORD, </a:t>
            </a:r>
            <a:r>
              <a:rPr lang="en-US" sz="3200" dirty="0">
                <a:solidFill>
                  <a:schemeClr val="tx2">
                    <a:lumMod val="50000"/>
                  </a:schemeClr>
                </a:solidFill>
              </a:rPr>
              <a:t>choose for yourselves this day whom you will serve</a:t>
            </a:r>
            <a:r>
              <a:rPr lang="en-US" sz="3200" dirty="0">
                <a:solidFill>
                  <a:schemeClr val="tx2"/>
                </a:solidFill>
              </a:rPr>
              <a:t>, whether the gods which your fathers served that </a:t>
            </a:r>
            <a:r>
              <a:rPr lang="en-US" sz="3200" i="1" dirty="0">
                <a:solidFill>
                  <a:schemeClr val="tx2"/>
                </a:solidFill>
              </a:rPr>
              <a:t>were</a:t>
            </a:r>
            <a:r>
              <a:rPr lang="en-US" sz="3200" dirty="0">
                <a:solidFill>
                  <a:schemeClr val="tx2"/>
                </a:solidFill>
              </a:rPr>
              <a:t> on the other side of the River, or the gods of the Amorites, in whose land you dwell. </a:t>
            </a:r>
            <a:r>
              <a:rPr lang="en-US" sz="3200" dirty="0">
                <a:solidFill>
                  <a:schemeClr val="tx2">
                    <a:lumMod val="50000"/>
                  </a:schemeClr>
                </a:solidFill>
              </a:rPr>
              <a:t>But as for me and my house, we will serve the LORD</a:t>
            </a:r>
            <a:r>
              <a:rPr lang="en-US" sz="3200" dirty="0">
                <a:solidFill>
                  <a:schemeClr val="tx2"/>
                </a:solidFill>
              </a:rPr>
              <a:t>.” </a:t>
            </a:r>
            <a:r>
              <a:rPr lang="en-US" dirty="0"/>
              <a:t/>
            </a:r>
            <a:br>
              <a:rPr lang="en-US" dirty="0"/>
            </a:br>
            <a:r>
              <a:rPr lang="en-US" dirty="0"/>
              <a:t/>
            </a:r>
            <a:br>
              <a:rPr lang="en-US" dirty="0"/>
            </a:br>
            <a:r>
              <a:rPr lang="en-US" dirty="0"/>
              <a:t>			     </a:t>
            </a:r>
            <a:r>
              <a:rPr lang="en-US" sz="3200" b="1" dirty="0" smtClean="0">
                <a:solidFill>
                  <a:schemeClr val="bg1">
                    <a:lumMod val="75000"/>
                    <a:lumOff val="25000"/>
                  </a:schemeClr>
                </a:solidFill>
              </a:rPr>
              <a:t>- Joshua </a:t>
            </a:r>
            <a:r>
              <a:rPr lang="en-US" sz="3200" b="1" dirty="0">
                <a:solidFill>
                  <a:schemeClr val="bg1">
                    <a:lumMod val="75000"/>
                    <a:lumOff val="25000"/>
                  </a:schemeClr>
                </a:solidFill>
              </a:rPr>
              <a:t>24:15 </a:t>
            </a:r>
            <a:r>
              <a:rPr lang="en-US" sz="3200" b="1" dirty="0" smtClean="0">
                <a:solidFill>
                  <a:schemeClr val="bg1">
                    <a:lumMod val="75000"/>
                    <a:lumOff val="25000"/>
                  </a:schemeClr>
                </a:solidFill>
              </a:rPr>
              <a:t>(NKJV</a:t>
            </a:r>
            <a:r>
              <a:rPr lang="en-US" sz="3200" b="1" dirty="0">
                <a:solidFill>
                  <a:schemeClr val="bg1">
                    <a:lumMod val="75000"/>
                    <a:lumOff val="25000"/>
                  </a:schemeClr>
                </a:solidFill>
              </a:rPr>
              <a:t>)</a:t>
            </a: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4" name="Rectangle 4"/>
          <p:cNvSpPr>
            <a:spLocks noGrp="1" noChangeArrowheads="1"/>
          </p:cNvSpPr>
          <p:nvPr>
            <p:ph/>
          </p:nvPr>
        </p:nvSpPr>
        <p:spPr/>
        <p:txBody>
          <a:bodyPr/>
          <a:lstStyle/>
          <a:p>
            <a:endParaRPr lang="en-US"/>
          </a:p>
        </p:txBody>
      </p:sp>
      <p:pic>
        <p:nvPicPr>
          <p:cNvPr id="296965" name="Picture 5" descr="jesus4"/>
          <p:cNvPicPr>
            <a:picLocks noChangeAspect="1" noChangeArrowheads="1"/>
          </p:cNvPicPr>
          <p:nvPr/>
        </p:nvPicPr>
        <p:blipFill>
          <a:blip r:embed="rId2" cstate="print"/>
          <a:srcRect/>
          <a:stretch>
            <a:fillRect/>
          </a:stretch>
        </p:blipFill>
        <p:spPr bwMode="auto">
          <a:xfrm>
            <a:off x="152400" y="76200"/>
            <a:ext cx="8915400" cy="6686550"/>
          </a:xfrm>
          <a:prstGeom prst="rect">
            <a:avLst/>
          </a:prstGeom>
          <a:noFill/>
        </p:spPr>
      </p:pic>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r>
              <a:rPr lang="en-US" dirty="0"/>
              <a:t>The End!</a:t>
            </a:r>
          </a:p>
        </p:txBody>
      </p:sp>
      <p:sp>
        <p:nvSpPr>
          <p:cNvPr id="209923" name="Rectangle 3"/>
          <p:cNvSpPr>
            <a:spLocks noGrp="1" noChangeArrowheads="1"/>
          </p:cNvSpPr>
          <p:nvPr>
            <p:ph type="body" idx="1"/>
          </p:nvPr>
        </p:nvSpPr>
        <p:spPr>
          <a:xfrm>
            <a:off x="381000" y="1981200"/>
            <a:ext cx="8229600" cy="4648200"/>
          </a:xfrm>
        </p:spPr>
        <p:txBody>
          <a:bodyPr/>
          <a:lstStyle/>
          <a:p>
            <a:pPr>
              <a:lnSpc>
                <a:spcPct val="90000"/>
              </a:lnSpc>
            </a:pPr>
            <a:r>
              <a:rPr lang="en-US" sz="3200" dirty="0"/>
              <a:t>Thank you for your time!</a:t>
            </a:r>
            <a:r>
              <a:rPr lang="en-US" dirty="0"/>
              <a:t/>
            </a:r>
            <a:br>
              <a:rPr lang="en-US" dirty="0"/>
            </a:br>
            <a:endParaRPr lang="en-US" dirty="0"/>
          </a:p>
          <a:p>
            <a:pPr>
              <a:lnSpc>
                <a:spcPct val="90000"/>
              </a:lnSpc>
            </a:pPr>
            <a:endParaRPr lang="en-US" dirty="0"/>
          </a:p>
          <a:p>
            <a:pPr>
              <a:lnSpc>
                <a:spcPct val="90000"/>
              </a:lnSpc>
              <a:buNone/>
            </a:pPr>
            <a:r>
              <a:rPr lang="en-US" sz="7200" dirty="0" smtClean="0"/>
              <a:t>	Any </a:t>
            </a:r>
            <a:r>
              <a:rPr lang="en-US" sz="7200" dirty="0"/>
              <a:t>Questions?</a:t>
            </a:r>
          </a:p>
          <a:p>
            <a:pPr>
              <a:lnSpc>
                <a:spcPct val="90000"/>
              </a:lnSpc>
              <a:buFont typeface="Wingdings" pitchFamily="2" charset="2"/>
              <a:buNone/>
            </a:pPr>
            <a:r>
              <a:rPr lang="en-US" sz="2000" dirty="0"/>
              <a:t/>
            </a:r>
            <a:br>
              <a:rPr lang="en-US" sz="2000" dirty="0"/>
            </a:br>
            <a:r>
              <a:rPr lang="en-US" sz="2000" dirty="0"/>
              <a:t/>
            </a:r>
            <a:br>
              <a:rPr lang="en-US" sz="2000" dirty="0"/>
            </a:br>
            <a:endParaRPr lang="en-US" sz="2000" dirty="0"/>
          </a:p>
          <a:p>
            <a:pPr>
              <a:lnSpc>
                <a:spcPct val="90000"/>
              </a:lnSpc>
            </a:pPr>
            <a:r>
              <a:rPr lang="en-US" sz="2400" dirty="0"/>
              <a:t>Compiled by: FLO BORS </a:t>
            </a:r>
            <a:r>
              <a:rPr lang="en-US" sz="2400" dirty="0" smtClean="0"/>
              <a:t>(February 2010)</a:t>
            </a:r>
            <a:endParaRPr lang="en-US" sz="2400" dirty="0"/>
          </a:p>
          <a:p>
            <a:pPr>
              <a:lnSpc>
                <a:spcPct val="90000"/>
              </a:lnSpc>
            </a:pPr>
            <a:r>
              <a:rPr lang="en-US" sz="2400" dirty="0"/>
              <a:t>email: </a:t>
            </a:r>
            <a:r>
              <a:rPr lang="en-US" sz="2400" dirty="0">
                <a:solidFill>
                  <a:schemeClr val="bg1"/>
                </a:solidFill>
                <a:hlinkClick r:id="rId2"/>
              </a:rPr>
              <a:t>floski</a:t>
            </a:r>
            <a:r>
              <a:rPr lang="en-US" sz="2400" dirty="0">
                <a:solidFill>
                  <a:schemeClr val="bg1">
                    <a:lumMod val="65000"/>
                    <a:lumOff val="35000"/>
                  </a:schemeClr>
                </a:solidFill>
                <a:hlinkClick r:id="rId2"/>
              </a:rPr>
              <a:t>@hotmail.</a:t>
            </a:r>
            <a:r>
              <a:rPr lang="en-US" sz="2400" dirty="0">
                <a:solidFill>
                  <a:schemeClr val="bg1"/>
                </a:solidFill>
                <a:hlinkClick r:id="rId2"/>
              </a:rPr>
              <a:t>com</a:t>
            </a:r>
            <a:endParaRPr lang="en-US" sz="2800"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endParaRPr lang="en-CA" dirty="0" smtClean="0"/>
          </a:p>
          <a:p>
            <a:pPr>
              <a:buNone/>
            </a:pPr>
            <a:r>
              <a:rPr lang="en-CA" dirty="0" smtClean="0"/>
              <a:t>	</a:t>
            </a:r>
            <a:r>
              <a:rPr lang="en-CA" dirty="0" smtClean="0">
                <a:solidFill>
                  <a:schemeClr val="tx2"/>
                </a:solidFill>
              </a:rPr>
              <a:t>"While most countries celebrate Christmas on December 25 each year, some Eastern Orthodox national churches...  celebrate the Great Feast of the Nativity on January 7... On the other hand Armenian Apostolic Church celebrates Christmas on January 6."</a:t>
            </a:r>
          </a:p>
          <a:p>
            <a:pPr>
              <a:buNone/>
            </a:pPr>
            <a:r>
              <a:rPr lang="en-CA" dirty="0" smtClean="0"/>
              <a:t>	</a:t>
            </a:r>
            <a:r>
              <a:rPr lang="en-CA" dirty="0" smtClean="0">
                <a:solidFill>
                  <a:schemeClr val="bg1">
                    <a:lumMod val="75000"/>
                    <a:lumOff val="25000"/>
                  </a:schemeClr>
                </a:solidFill>
              </a:rPr>
              <a:t>- Christmas (subheading: Orthodox churches), Wikipedia</a:t>
            </a:r>
          </a:p>
          <a:p>
            <a:pPr>
              <a:buNone/>
            </a:pPr>
            <a:r>
              <a:rPr lang="en-CA" dirty="0" smtClean="0"/>
              <a:t>	</a:t>
            </a:r>
            <a:r>
              <a:rPr lang="en-CA" sz="2300" dirty="0" smtClean="0">
                <a:solidFill>
                  <a:schemeClr val="bg1">
                    <a:lumMod val="75000"/>
                    <a:lumOff val="25000"/>
                  </a:schemeClr>
                </a:solidFill>
              </a:rPr>
              <a:t>(http://en.wikipedia.org/wiki/Christmas)</a:t>
            </a:r>
          </a:p>
          <a:p>
            <a:endParaRPr lang="en-CA" dirty="0" smtClean="0"/>
          </a:p>
          <a:p>
            <a:pPr>
              <a:buNone/>
            </a:pPr>
            <a:r>
              <a:rPr lang="en-CA" dirty="0" smtClean="0"/>
              <a:t>	</a:t>
            </a:r>
            <a:r>
              <a:rPr lang="en-CA" dirty="0" smtClean="0">
                <a:solidFill>
                  <a:schemeClr val="tx2"/>
                </a:solidFill>
              </a:rPr>
              <a:t>"by the end of the third century Christmas in Rome was held on December 25, which coincided with a major pagan feast, while in the Eastern churches it was observed on January 6. The Armenian Church has maintained that ancient tradition to this day, whereas the Greek-speaking Christian world switched to the Latin tradition at the end of the fourth century."</a:t>
            </a:r>
          </a:p>
          <a:p>
            <a:pPr>
              <a:buNone/>
            </a:pPr>
            <a:r>
              <a:rPr lang="en-CA" dirty="0" smtClean="0"/>
              <a:t>	</a:t>
            </a:r>
            <a:r>
              <a:rPr lang="en-CA" dirty="0" smtClean="0">
                <a:solidFill>
                  <a:schemeClr val="bg1">
                    <a:lumMod val="75000"/>
                    <a:lumOff val="25000"/>
                  </a:schemeClr>
                </a:solidFill>
              </a:rPr>
              <a:t>- Christmas, The Armenian Church</a:t>
            </a:r>
          </a:p>
          <a:p>
            <a:pPr>
              <a:buNone/>
            </a:pPr>
            <a:r>
              <a:rPr lang="en-CA" dirty="0" smtClean="0"/>
              <a:t>	</a:t>
            </a:r>
            <a:r>
              <a:rPr lang="en-CA" sz="2300" dirty="0" smtClean="0">
                <a:solidFill>
                  <a:schemeClr val="bg1">
                    <a:lumMod val="75000"/>
                    <a:lumOff val="25000"/>
                  </a:schemeClr>
                </a:solidFill>
              </a:rPr>
              <a:t>(http://www.armenianchurch.net/worship/christmas/index.html)</a:t>
            </a:r>
            <a:endParaRPr lang="en-CA" sz="2300" dirty="0">
              <a:solidFill>
                <a:schemeClr val="bg1">
                  <a:lumMod val="75000"/>
                  <a:lumOff val="25000"/>
                </a:schemeClr>
              </a:solidFill>
            </a:endParaRPr>
          </a:p>
        </p:txBody>
      </p:sp>
      <p:sp>
        <p:nvSpPr>
          <p:cNvPr id="3" name="Title 2"/>
          <p:cNvSpPr>
            <a:spLocks noGrp="1"/>
          </p:cNvSpPr>
          <p:nvPr>
            <p:ph type="title"/>
          </p:nvPr>
        </p:nvSpPr>
        <p:spPr/>
        <p:txBody>
          <a:bodyPr/>
          <a:lstStyle/>
          <a:p>
            <a:r>
              <a:rPr lang="en-CA" dirty="0" smtClean="0"/>
              <a:t>Christmas: December or January?</a:t>
            </a:r>
            <a:endParaRPr lang="en-C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857364"/>
            <a:ext cx="8229600" cy="4500594"/>
          </a:xfrm>
        </p:spPr>
        <p:txBody>
          <a:bodyPr>
            <a:normAutofit fontScale="92500" lnSpcReduction="20000"/>
          </a:bodyPr>
          <a:lstStyle/>
          <a:p>
            <a:r>
              <a:rPr lang="en-CA" dirty="0" smtClean="0"/>
              <a:t>Right off the bat, we see that there's already some sort of discrepancy regarding the dates that are observed.  </a:t>
            </a:r>
          </a:p>
          <a:p>
            <a:r>
              <a:rPr lang="en-CA" dirty="0" smtClean="0"/>
              <a:t>Most of the world celebrates Christmas on December 25th on our standard Gregorian calendar. </a:t>
            </a:r>
          </a:p>
          <a:p>
            <a:r>
              <a:rPr lang="en-CA" dirty="0" smtClean="0"/>
              <a:t>The Eastern Orthodox churches also celebrate it on December 25th, but on the traditional Julian Calendar, which falls on January 7th on our standard Gregorian calendar. </a:t>
            </a:r>
          </a:p>
          <a:p>
            <a:r>
              <a:rPr lang="en-CA" dirty="0" smtClean="0"/>
              <a:t>Then there's the Armenian Church that still celebrates Christmas on January 6th, claiming that the date was changed to December 25th in the late 4th century.</a:t>
            </a:r>
          </a:p>
          <a:p>
            <a:endParaRPr lang="en-CA" dirty="0" smtClean="0"/>
          </a:p>
          <a:p>
            <a:r>
              <a:rPr lang="en-CA" dirty="0" smtClean="0"/>
              <a:t>Let's try to find out which date is actually the correct one.</a:t>
            </a:r>
            <a:endParaRPr lang="en-CA" dirty="0"/>
          </a:p>
        </p:txBody>
      </p:sp>
      <p:sp>
        <p:nvSpPr>
          <p:cNvPr id="3" name="Title 2"/>
          <p:cNvSpPr>
            <a:spLocks noGrp="1"/>
          </p:cNvSpPr>
          <p:nvPr>
            <p:ph type="title"/>
          </p:nvPr>
        </p:nvSpPr>
        <p:spPr/>
        <p:txBody>
          <a:bodyPr/>
          <a:lstStyle/>
          <a:p>
            <a:r>
              <a:rPr lang="en-CA" dirty="0" smtClean="0"/>
              <a:t>Which date is the correct one?</a:t>
            </a:r>
            <a:endParaRPr lang="en-C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33958"/>
          </a:xfrm>
        </p:spPr>
        <p:txBody>
          <a:bodyPr>
            <a:normAutofit fontScale="77500" lnSpcReduction="20000"/>
          </a:bodyPr>
          <a:lstStyle/>
          <a:p>
            <a:pPr>
              <a:buNone/>
            </a:pPr>
            <a:r>
              <a:rPr lang="en-CA" dirty="0" smtClean="0"/>
              <a:t>	</a:t>
            </a:r>
          </a:p>
          <a:p>
            <a:pPr>
              <a:buNone/>
            </a:pPr>
            <a:r>
              <a:rPr lang="en-CA" dirty="0" smtClean="0"/>
              <a:t>	</a:t>
            </a:r>
            <a:r>
              <a:rPr lang="en-CA" dirty="0" smtClean="0">
                <a:solidFill>
                  <a:schemeClr val="tx2"/>
                </a:solidFill>
              </a:rPr>
              <a:t>"Christmas is an annual Christian holiday commemorating the birth of Jesus Christ.  It is celebrated on December 25, but this date is not known to be Jesus' actual birthday"  </a:t>
            </a:r>
          </a:p>
          <a:p>
            <a:pPr>
              <a:buNone/>
            </a:pPr>
            <a:r>
              <a:rPr lang="en-CA" dirty="0" smtClean="0"/>
              <a:t>	</a:t>
            </a:r>
            <a:r>
              <a:rPr lang="en-CA" dirty="0" smtClean="0">
                <a:solidFill>
                  <a:schemeClr val="bg1">
                    <a:lumMod val="75000"/>
                    <a:lumOff val="25000"/>
                  </a:schemeClr>
                </a:solidFill>
              </a:rPr>
              <a:t>- Christmas, Wikipedia,  </a:t>
            </a:r>
            <a:r>
              <a:rPr lang="en-CA" sz="2300" dirty="0" smtClean="0">
                <a:solidFill>
                  <a:schemeClr val="bg1">
                    <a:lumMod val="75000"/>
                    <a:lumOff val="25000"/>
                  </a:schemeClr>
                </a:solidFill>
              </a:rPr>
              <a:t>(http://en.wikipedia.org/wiki/Christmas)</a:t>
            </a:r>
          </a:p>
          <a:p>
            <a:endParaRPr lang="en-CA" dirty="0" smtClean="0"/>
          </a:p>
          <a:p>
            <a:pPr>
              <a:buNone/>
            </a:pPr>
            <a:r>
              <a:rPr lang="en-CA" dirty="0" smtClean="0"/>
              <a:t>	</a:t>
            </a:r>
            <a:r>
              <a:rPr lang="en-CA" dirty="0" smtClean="0">
                <a:solidFill>
                  <a:schemeClr val="tx2"/>
                </a:solidFill>
              </a:rPr>
              <a:t>"There was no consensus among third and fourth century scholars as to the birthday of Jesus. Different scholars gave many different dates.  It seems that January 6th was one of the more popular choices during that time period."  </a:t>
            </a:r>
          </a:p>
          <a:p>
            <a:pPr>
              <a:buNone/>
            </a:pPr>
            <a:r>
              <a:rPr lang="en-CA" dirty="0" smtClean="0"/>
              <a:t>	</a:t>
            </a:r>
            <a:r>
              <a:rPr lang="en-CA" dirty="0" smtClean="0">
                <a:solidFill>
                  <a:schemeClr val="bg1">
                    <a:lumMod val="75000"/>
                    <a:lumOff val="25000"/>
                  </a:schemeClr>
                </a:solidFill>
              </a:rPr>
              <a:t>- Christmas, by Richard Rives, author of the book “</a:t>
            </a:r>
            <a:r>
              <a:rPr lang="en-CA" i="1" dirty="0" smtClean="0">
                <a:solidFill>
                  <a:schemeClr val="bg1">
                    <a:lumMod val="75000"/>
                    <a:lumOff val="25000"/>
                  </a:schemeClr>
                </a:solidFill>
              </a:rPr>
              <a:t>Too Long in the Sun”</a:t>
            </a:r>
          </a:p>
          <a:p>
            <a:pPr>
              <a:buNone/>
            </a:pPr>
            <a:r>
              <a:rPr lang="en-CA" dirty="0" smtClean="0"/>
              <a:t>	</a:t>
            </a:r>
            <a:r>
              <a:rPr lang="en-CA" sz="2300" dirty="0" smtClean="0">
                <a:solidFill>
                  <a:schemeClr val="bg1">
                    <a:lumMod val="75000"/>
                    <a:lumOff val="25000"/>
                  </a:schemeClr>
                </a:solidFill>
              </a:rPr>
              <a:t>(http://www.toolong.com/pages/christmas.htm)</a:t>
            </a:r>
          </a:p>
          <a:p>
            <a:endParaRPr lang="en-CA" dirty="0" smtClean="0"/>
          </a:p>
          <a:p>
            <a:pPr>
              <a:lnSpc>
                <a:spcPct val="120000"/>
              </a:lnSpc>
              <a:buNone/>
            </a:pPr>
            <a:r>
              <a:rPr lang="en-CA" dirty="0" smtClean="0"/>
              <a:t>	</a:t>
            </a:r>
            <a:r>
              <a:rPr lang="en-CA" dirty="0" smtClean="0">
                <a:solidFill>
                  <a:schemeClr val="tx2"/>
                </a:solidFill>
              </a:rPr>
              <a:t>“Inexplicable though it seems, the date of the [Messiah’s] birth is not known. The Gospels indicate neither the day nor the month,” </a:t>
            </a:r>
            <a:r>
              <a:rPr lang="en-CA" dirty="0" smtClean="0"/>
              <a:t/>
            </a:r>
            <a:br>
              <a:rPr lang="en-CA" dirty="0" smtClean="0"/>
            </a:br>
            <a:r>
              <a:rPr lang="en-CA" dirty="0" smtClean="0">
                <a:solidFill>
                  <a:schemeClr val="bg1">
                    <a:lumMod val="75000"/>
                    <a:lumOff val="25000"/>
                  </a:schemeClr>
                </a:solidFill>
              </a:rPr>
              <a:t>- The New Catholic </a:t>
            </a:r>
            <a:r>
              <a:rPr lang="en-CA" dirty="0" err="1" smtClean="0">
                <a:solidFill>
                  <a:schemeClr val="bg1">
                    <a:lumMod val="75000"/>
                    <a:lumOff val="25000"/>
                  </a:schemeClr>
                </a:solidFill>
              </a:rPr>
              <a:t>Encyclopedia</a:t>
            </a:r>
            <a:r>
              <a:rPr lang="en-CA" dirty="0" smtClean="0">
                <a:solidFill>
                  <a:schemeClr val="bg1">
                    <a:lumMod val="75000"/>
                    <a:lumOff val="25000"/>
                  </a:schemeClr>
                </a:solidFill>
              </a:rPr>
              <a:t>, vol. 3, p. 656.</a:t>
            </a:r>
            <a:endParaRPr lang="en-CA" dirty="0">
              <a:solidFill>
                <a:schemeClr val="bg1">
                  <a:lumMod val="75000"/>
                  <a:lumOff val="25000"/>
                </a:schemeClr>
              </a:solidFill>
            </a:endParaRPr>
          </a:p>
        </p:txBody>
      </p:sp>
      <p:sp>
        <p:nvSpPr>
          <p:cNvPr id="3" name="Title 2"/>
          <p:cNvSpPr>
            <a:spLocks noGrp="1"/>
          </p:cNvSpPr>
          <p:nvPr>
            <p:ph type="title"/>
          </p:nvPr>
        </p:nvSpPr>
        <p:spPr/>
        <p:txBody>
          <a:bodyPr/>
          <a:lstStyle/>
          <a:p>
            <a:r>
              <a:rPr lang="en-CA" dirty="0" smtClean="0"/>
              <a:t>Which date is the correct one?</a:t>
            </a:r>
            <a:endParaRPr lang="en-C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714488"/>
            <a:ext cx="8229600" cy="4786346"/>
          </a:xfrm>
        </p:spPr>
        <p:txBody>
          <a:bodyPr>
            <a:normAutofit fontScale="77500" lnSpcReduction="20000"/>
          </a:bodyPr>
          <a:lstStyle/>
          <a:p>
            <a:pPr>
              <a:buNone/>
            </a:pPr>
            <a:r>
              <a:rPr lang="en-CA" dirty="0" smtClean="0"/>
              <a:t>	</a:t>
            </a:r>
            <a:r>
              <a:rPr lang="en-CA" dirty="0" smtClean="0">
                <a:solidFill>
                  <a:schemeClr val="tx2"/>
                </a:solidFill>
              </a:rPr>
              <a:t>"The month and day of Jesus' birthday is also unknown. However, we can be fairly certain that it was not DEC-25"</a:t>
            </a:r>
          </a:p>
          <a:p>
            <a:pPr>
              <a:buNone/>
            </a:pPr>
            <a:r>
              <a:rPr lang="en-CA" dirty="0" smtClean="0"/>
              <a:t>	</a:t>
            </a:r>
            <a:r>
              <a:rPr lang="en-CA" dirty="0" smtClean="0">
                <a:solidFill>
                  <a:schemeClr val="bg1">
                    <a:lumMod val="75000"/>
                    <a:lumOff val="25000"/>
                  </a:schemeClr>
                </a:solidFill>
              </a:rPr>
              <a:t>- When was Jesus born?,  by B.A. Robinson </a:t>
            </a:r>
          </a:p>
          <a:p>
            <a:pPr>
              <a:buNone/>
            </a:pPr>
            <a:r>
              <a:rPr lang="en-CA" sz="2300" dirty="0" smtClean="0">
                <a:solidFill>
                  <a:schemeClr val="tx2"/>
                </a:solidFill>
              </a:rPr>
              <a:t>	</a:t>
            </a:r>
            <a:r>
              <a:rPr lang="en-CA" sz="2300" dirty="0" smtClean="0">
                <a:solidFill>
                  <a:schemeClr val="bg1">
                    <a:lumMod val="75000"/>
                    <a:lumOff val="25000"/>
                  </a:schemeClr>
                </a:solidFill>
              </a:rPr>
              <a:t>(http://www.religioustolerance.org/xmas_date.htm)</a:t>
            </a:r>
          </a:p>
          <a:p>
            <a:pPr>
              <a:buNone/>
            </a:pPr>
            <a:endParaRPr lang="en-CA" dirty="0" smtClean="0"/>
          </a:p>
          <a:p>
            <a:pPr>
              <a:buNone/>
            </a:pPr>
            <a:r>
              <a:rPr lang="en-CA" dirty="0" smtClean="0"/>
              <a:t>	</a:t>
            </a:r>
            <a:r>
              <a:rPr lang="en-CA" dirty="0" smtClean="0">
                <a:solidFill>
                  <a:schemeClr val="tx2"/>
                </a:solidFill>
              </a:rPr>
              <a:t>"The Bible itself therefore hints strongly at the falsehood of </a:t>
            </a:r>
            <a:r>
              <a:rPr lang="en-CA" dirty="0" err="1" smtClean="0">
                <a:solidFill>
                  <a:schemeClr val="tx2"/>
                </a:solidFill>
              </a:rPr>
              <a:t>Yeshua's</a:t>
            </a:r>
            <a:r>
              <a:rPr lang="en-CA" dirty="0" smtClean="0">
                <a:solidFill>
                  <a:schemeClr val="tx2"/>
                </a:solidFill>
              </a:rPr>
              <a:t> birth occurring on, or even near December 25 as this would be during Kislev/</a:t>
            </a:r>
            <a:r>
              <a:rPr lang="en-CA" dirty="0" err="1" smtClean="0">
                <a:solidFill>
                  <a:schemeClr val="tx2"/>
                </a:solidFill>
              </a:rPr>
              <a:t>Tebeth</a:t>
            </a:r>
            <a:r>
              <a:rPr lang="en-CA" dirty="0" smtClean="0">
                <a:solidFill>
                  <a:schemeClr val="tx2"/>
                </a:solidFill>
              </a:rPr>
              <a:t>, the dead of winter. "</a:t>
            </a:r>
          </a:p>
          <a:p>
            <a:pPr>
              <a:buNone/>
            </a:pPr>
            <a:r>
              <a:rPr lang="en-CA" dirty="0" smtClean="0"/>
              <a:t>	</a:t>
            </a:r>
            <a:r>
              <a:rPr lang="en-CA" dirty="0" smtClean="0">
                <a:solidFill>
                  <a:schemeClr val="bg1">
                    <a:lumMod val="75000"/>
                    <a:lumOff val="25000"/>
                  </a:schemeClr>
                </a:solidFill>
              </a:rPr>
              <a:t>- The Messiah's True birth date, by </a:t>
            </a:r>
            <a:r>
              <a:rPr lang="en-CA" dirty="0" err="1" smtClean="0">
                <a:solidFill>
                  <a:schemeClr val="bg1">
                    <a:lumMod val="75000"/>
                    <a:lumOff val="25000"/>
                  </a:schemeClr>
                </a:solidFill>
              </a:rPr>
              <a:t>Hilke</a:t>
            </a:r>
            <a:r>
              <a:rPr lang="en-CA" dirty="0" smtClean="0">
                <a:solidFill>
                  <a:schemeClr val="bg1">
                    <a:lumMod val="75000"/>
                    <a:lumOff val="25000"/>
                  </a:schemeClr>
                </a:solidFill>
              </a:rPr>
              <a:t> </a:t>
            </a:r>
            <a:r>
              <a:rPr lang="en-CA" dirty="0" err="1" smtClean="0">
                <a:solidFill>
                  <a:schemeClr val="bg1">
                    <a:lumMod val="75000"/>
                    <a:lumOff val="25000"/>
                  </a:schemeClr>
                </a:solidFill>
              </a:rPr>
              <a:t>Dokter</a:t>
            </a:r>
            <a:endParaRPr lang="en-CA" dirty="0" smtClean="0">
              <a:solidFill>
                <a:schemeClr val="bg1">
                  <a:lumMod val="75000"/>
                  <a:lumOff val="25000"/>
                </a:schemeClr>
              </a:solidFill>
            </a:endParaRPr>
          </a:p>
          <a:p>
            <a:pPr>
              <a:buNone/>
            </a:pPr>
            <a:r>
              <a:rPr lang="en-CA" dirty="0" smtClean="0"/>
              <a:t>	</a:t>
            </a:r>
            <a:r>
              <a:rPr lang="en-CA" sz="2300" dirty="0" smtClean="0">
                <a:solidFill>
                  <a:schemeClr val="bg1">
                    <a:lumMod val="75000"/>
                    <a:lumOff val="25000"/>
                  </a:schemeClr>
                </a:solidFill>
              </a:rPr>
              <a:t>(http://www.members.shaw.ca/hdokter/birth.htm)</a:t>
            </a:r>
          </a:p>
          <a:p>
            <a:pPr>
              <a:buNone/>
            </a:pPr>
            <a:endParaRPr lang="en-CA" dirty="0" smtClean="0"/>
          </a:p>
          <a:p>
            <a:pPr>
              <a:buNone/>
            </a:pPr>
            <a:r>
              <a:rPr lang="en-CA" dirty="0" smtClean="0"/>
              <a:t>	</a:t>
            </a:r>
            <a:r>
              <a:rPr lang="en-CA" dirty="0" smtClean="0">
                <a:solidFill>
                  <a:schemeClr val="tx2"/>
                </a:solidFill>
              </a:rPr>
              <a:t>"it is important to note that the date of December 25 is totally devoid of Biblical meaning and is grossly inaccurate as far as the actual time of Christ’s birth."  </a:t>
            </a:r>
          </a:p>
          <a:p>
            <a:pPr>
              <a:buNone/>
            </a:pPr>
            <a:r>
              <a:rPr lang="en-CA" dirty="0" smtClean="0"/>
              <a:t>	</a:t>
            </a:r>
            <a:r>
              <a:rPr lang="en-CA" dirty="0" smtClean="0">
                <a:solidFill>
                  <a:schemeClr val="bg1">
                    <a:lumMod val="75000"/>
                    <a:lumOff val="25000"/>
                  </a:schemeClr>
                </a:solidFill>
              </a:rPr>
              <a:t>- The Meaning, Celebration and Date of Christmas, </a:t>
            </a:r>
            <a:br>
              <a:rPr lang="en-CA" dirty="0" smtClean="0">
                <a:solidFill>
                  <a:schemeClr val="bg1">
                    <a:lumMod val="75000"/>
                    <a:lumOff val="25000"/>
                  </a:schemeClr>
                </a:solidFill>
              </a:rPr>
            </a:br>
            <a:r>
              <a:rPr lang="en-CA" dirty="0" smtClean="0">
                <a:solidFill>
                  <a:schemeClr val="bg1">
                    <a:lumMod val="75000"/>
                    <a:lumOff val="25000"/>
                  </a:schemeClr>
                </a:solidFill>
              </a:rPr>
              <a:t>by Dr. </a:t>
            </a:r>
            <a:r>
              <a:rPr lang="en-CA" dirty="0" err="1" smtClean="0">
                <a:solidFill>
                  <a:schemeClr val="bg1">
                    <a:lumMod val="75000"/>
                    <a:lumOff val="25000"/>
                  </a:schemeClr>
                </a:solidFill>
              </a:rPr>
              <a:t>Samuele</a:t>
            </a:r>
            <a:r>
              <a:rPr lang="en-CA" dirty="0" smtClean="0">
                <a:solidFill>
                  <a:schemeClr val="bg1">
                    <a:lumMod val="75000"/>
                    <a:lumOff val="25000"/>
                  </a:schemeClr>
                </a:solidFill>
              </a:rPr>
              <a:t> </a:t>
            </a:r>
            <a:r>
              <a:rPr lang="en-CA" dirty="0" err="1" smtClean="0">
                <a:solidFill>
                  <a:schemeClr val="bg1">
                    <a:lumMod val="75000"/>
                    <a:lumOff val="25000"/>
                  </a:schemeClr>
                </a:solidFill>
              </a:rPr>
              <a:t>Bacchiocchi</a:t>
            </a:r>
            <a:r>
              <a:rPr lang="en-CA" dirty="0" smtClean="0">
                <a:solidFill>
                  <a:schemeClr val="bg1">
                    <a:lumMod val="75000"/>
                    <a:lumOff val="25000"/>
                  </a:schemeClr>
                </a:solidFill>
              </a:rPr>
              <a:t>, p.15</a:t>
            </a:r>
          </a:p>
          <a:p>
            <a:pPr>
              <a:buNone/>
            </a:pPr>
            <a:endParaRPr lang="en-CA" dirty="0">
              <a:solidFill>
                <a:schemeClr val="bg1">
                  <a:lumMod val="75000"/>
                  <a:lumOff val="25000"/>
                </a:schemeClr>
              </a:solidFill>
            </a:endParaRPr>
          </a:p>
        </p:txBody>
      </p:sp>
      <p:sp>
        <p:nvSpPr>
          <p:cNvPr id="3" name="Title 2"/>
          <p:cNvSpPr>
            <a:spLocks noGrp="1"/>
          </p:cNvSpPr>
          <p:nvPr>
            <p:ph type="title"/>
          </p:nvPr>
        </p:nvSpPr>
        <p:spPr/>
        <p:txBody>
          <a:bodyPr/>
          <a:lstStyle/>
          <a:p>
            <a:r>
              <a:rPr lang="en-CA" dirty="0" smtClean="0"/>
              <a:t>Which date is the correct one?</a:t>
            </a:r>
            <a:endParaRPr lang="en-C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500174"/>
            <a:ext cx="8229600" cy="5214974"/>
          </a:xfrm>
        </p:spPr>
        <p:txBody>
          <a:bodyPr>
            <a:normAutofit fontScale="77500" lnSpcReduction="20000"/>
          </a:bodyPr>
          <a:lstStyle/>
          <a:p>
            <a:pPr>
              <a:buNone/>
            </a:pPr>
            <a:r>
              <a:rPr lang="en-CA" dirty="0" smtClean="0"/>
              <a:t>	</a:t>
            </a:r>
            <a:r>
              <a:rPr lang="en-CA" dirty="0" smtClean="0">
                <a:solidFill>
                  <a:schemeClr val="tx2"/>
                </a:solidFill>
              </a:rPr>
              <a:t>"Based on the biblical passages that record the nativity story and related events, many scholars reject December 25 as the date when Jesus Christ was born. The Bible appears to indicate that Jesus was most likely born in late September; however, December 25 has become so entrenched as Christmas Day that it will likely never change."</a:t>
            </a:r>
          </a:p>
          <a:p>
            <a:pPr>
              <a:buNone/>
            </a:pPr>
            <a:r>
              <a:rPr lang="en-CA" dirty="0" smtClean="0"/>
              <a:t>	</a:t>
            </a:r>
            <a:r>
              <a:rPr lang="en-CA" dirty="0" smtClean="0">
                <a:solidFill>
                  <a:schemeClr val="bg1">
                    <a:lumMod val="75000"/>
                    <a:lumOff val="25000"/>
                  </a:schemeClr>
                </a:solidFill>
              </a:rPr>
              <a:t>- Date of the Birth of Jesus Christ, by Ronald G </a:t>
            </a:r>
            <a:r>
              <a:rPr lang="en-CA" dirty="0" err="1" smtClean="0">
                <a:solidFill>
                  <a:schemeClr val="bg1">
                    <a:lumMod val="75000"/>
                    <a:lumOff val="25000"/>
                  </a:schemeClr>
                </a:solidFill>
              </a:rPr>
              <a:t>Falconberry</a:t>
            </a:r>
            <a:r>
              <a:rPr lang="en-CA" dirty="0" smtClean="0">
                <a:solidFill>
                  <a:schemeClr val="bg1">
                    <a:lumMod val="75000"/>
                    <a:lumOff val="25000"/>
                  </a:schemeClr>
                </a:solidFill>
              </a:rPr>
              <a:t>, </a:t>
            </a:r>
          </a:p>
          <a:p>
            <a:pPr>
              <a:buNone/>
            </a:pPr>
            <a:r>
              <a:rPr lang="en-CA" dirty="0" smtClean="0"/>
              <a:t>	</a:t>
            </a:r>
            <a:r>
              <a:rPr lang="en-CA" sz="2300" dirty="0" smtClean="0">
                <a:solidFill>
                  <a:schemeClr val="bg1">
                    <a:lumMod val="75000"/>
                    <a:lumOff val="25000"/>
                  </a:schemeClr>
                </a:solidFill>
              </a:rPr>
              <a:t>(http://biblestudies.suite101.com/article.cfm/the_birth_of_jesus)</a:t>
            </a:r>
          </a:p>
          <a:p>
            <a:pPr>
              <a:buNone/>
            </a:pPr>
            <a:endParaRPr lang="en-CA" dirty="0" smtClean="0"/>
          </a:p>
          <a:p>
            <a:pPr>
              <a:buNone/>
            </a:pPr>
            <a:r>
              <a:rPr lang="en-CA" dirty="0" smtClean="0"/>
              <a:t>	</a:t>
            </a:r>
            <a:r>
              <a:rPr lang="en-CA" dirty="0" smtClean="0">
                <a:solidFill>
                  <a:schemeClr val="tx2"/>
                </a:solidFill>
              </a:rPr>
              <a:t>“And, as these shepherds had not yet brought home their flocks [when Christ was born in Bethlehem], it is a presumptive argument that October had not yet commenced, and that, consequently, our Lord was not born on the 25th of December, when no flocks were out in the fields; nor could He have been born later than September, as the flocks were still in the fields by night. On this very ground the nativity in December should be given up. The feeding of the flocks by night in the fields is a chronological fact . . . See the quotations from the Talmudists in Lightfoot.”</a:t>
            </a:r>
            <a:r>
              <a:rPr lang="en-CA" dirty="0" smtClean="0"/>
              <a:t/>
            </a:r>
            <a:br>
              <a:rPr lang="en-CA" dirty="0" smtClean="0"/>
            </a:br>
            <a:r>
              <a:rPr lang="en-CA" dirty="0" smtClean="0"/>
              <a:t> </a:t>
            </a:r>
            <a:r>
              <a:rPr lang="en-CA" dirty="0" smtClean="0">
                <a:solidFill>
                  <a:schemeClr val="bg1">
                    <a:lumMod val="75000"/>
                    <a:lumOff val="25000"/>
                  </a:schemeClr>
                </a:solidFill>
              </a:rPr>
              <a:t>- Adam Clarke, Commentary, Vol. 5, p. 370.</a:t>
            </a:r>
          </a:p>
          <a:p>
            <a:pPr>
              <a:buNone/>
            </a:pPr>
            <a:endParaRPr lang="en-CA" dirty="0">
              <a:solidFill>
                <a:schemeClr val="bg1">
                  <a:lumMod val="75000"/>
                  <a:lumOff val="25000"/>
                </a:schemeClr>
              </a:solidFill>
            </a:endParaRPr>
          </a:p>
        </p:txBody>
      </p:sp>
      <p:sp>
        <p:nvSpPr>
          <p:cNvPr id="3" name="Title 2"/>
          <p:cNvSpPr>
            <a:spLocks noGrp="1"/>
          </p:cNvSpPr>
          <p:nvPr>
            <p:ph type="title"/>
          </p:nvPr>
        </p:nvSpPr>
        <p:spPr/>
        <p:txBody>
          <a:bodyPr/>
          <a:lstStyle/>
          <a:p>
            <a:r>
              <a:rPr lang="en-CA" dirty="0" smtClean="0"/>
              <a:t>Which date is the correct one?</a:t>
            </a:r>
            <a:endParaRPr lang="en-C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1785926"/>
            <a:ext cx="8543956" cy="4572000"/>
          </a:xfrm>
        </p:spPr>
        <p:txBody>
          <a:bodyPr>
            <a:normAutofit fontScale="85000" lnSpcReduction="10000"/>
          </a:bodyPr>
          <a:lstStyle/>
          <a:p>
            <a:pPr>
              <a:buNone/>
            </a:pPr>
            <a:r>
              <a:rPr lang="en-CA" dirty="0" smtClean="0">
                <a:solidFill>
                  <a:schemeClr val="tx2"/>
                </a:solidFill>
              </a:rPr>
              <a:t>"There is no contemporary evidence of the exact date of Jesus' birth."</a:t>
            </a:r>
          </a:p>
          <a:p>
            <a:pPr>
              <a:buNone/>
            </a:pPr>
            <a:r>
              <a:rPr lang="en-CA" dirty="0" smtClean="0"/>
              <a:t>	</a:t>
            </a:r>
            <a:r>
              <a:rPr lang="en-CA" dirty="0" smtClean="0">
                <a:solidFill>
                  <a:schemeClr val="bg1">
                    <a:lumMod val="75000"/>
                    <a:lumOff val="25000"/>
                  </a:schemeClr>
                </a:solidFill>
              </a:rPr>
              <a:t>- Jesus, Wikipedia, </a:t>
            </a:r>
            <a:r>
              <a:rPr lang="en-CA" sz="2400" dirty="0" smtClean="0">
                <a:solidFill>
                  <a:schemeClr val="bg1">
                    <a:lumMod val="75000"/>
                    <a:lumOff val="25000"/>
                  </a:schemeClr>
                </a:solidFill>
              </a:rPr>
              <a:t>(http://en.wikipedia.org/wiki/Jesus)</a:t>
            </a:r>
          </a:p>
          <a:p>
            <a:endParaRPr lang="en-CA" dirty="0" smtClean="0"/>
          </a:p>
          <a:p>
            <a:r>
              <a:rPr lang="en-CA" dirty="0" smtClean="0"/>
              <a:t>Unfortunately, there does not seem to be any evidence that either December 25th or January 6th was actually the day that Jesus was born on. </a:t>
            </a:r>
          </a:p>
          <a:p>
            <a:r>
              <a:rPr lang="en-CA" dirty="0" smtClean="0"/>
              <a:t>The biblical account of the nativity is silent regarding the date and most scholars agree that the exact date of Jesus' birth is not known.  </a:t>
            </a:r>
          </a:p>
          <a:p>
            <a:r>
              <a:rPr lang="en-CA" dirty="0" smtClean="0"/>
              <a:t>Furthermore, the probability of Jesus being born on either December 25th or January 6th is slim to none, making us wonder how they came up with those dates in the first place.  </a:t>
            </a:r>
          </a:p>
          <a:p>
            <a:endParaRPr lang="en-CA" dirty="0" smtClean="0"/>
          </a:p>
          <a:p>
            <a:r>
              <a:rPr lang="en-CA" dirty="0" smtClean="0"/>
              <a:t>Let's try to find out when the celebration of Jesus' birth first began.</a:t>
            </a:r>
            <a:endParaRPr lang="en-CA" dirty="0"/>
          </a:p>
        </p:txBody>
      </p:sp>
      <p:sp>
        <p:nvSpPr>
          <p:cNvPr id="3" name="Title 2"/>
          <p:cNvSpPr>
            <a:spLocks noGrp="1"/>
          </p:cNvSpPr>
          <p:nvPr>
            <p:ph type="title"/>
          </p:nvPr>
        </p:nvSpPr>
        <p:spPr/>
        <p:txBody>
          <a:bodyPr/>
          <a:lstStyle/>
          <a:p>
            <a:r>
              <a:rPr lang="en-CA" dirty="0" smtClean="0"/>
              <a:t>No evidence for December 25</a:t>
            </a:r>
            <a:r>
              <a:rPr lang="en-CA" baseline="30000" dirty="0" smtClean="0"/>
              <a:t>th</a:t>
            </a:r>
            <a:r>
              <a:rPr lang="en-CA" dirty="0" smtClean="0"/>
              <a:t>?</a:t>
            </a:r>
            <a:endParaRPr lang="en-C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976834"/>
          </a:xfrm>
        </p:spPr>
        <p:txBody>
          <a:bodyPr>
            <a:normAutofit fontScale="77500" lnSpcReduction="20000"/>
          </a:bodyPr>
          <a:lstStyle/>
          <a:p>
            <a:pPr>
              <a:buNone/>
            </a:pPr>
            <a:r>
              <a:rPr lang="en-CA" dirty="0" smtClean="0"/>
              <a:t>	</a:t>
            </a:r>
            <a:r>
              <a:rPr lang="en-CA" dirty="0" smtClean="0">
                <a:solidFill>
                  <a:schemeClr val="tx2"/>
                </a:solidFill>
              </a:rPr>
              <a:t>“The fathers of the first three centuries do not speak of any special observance of the nativity. No corresponding festival was presented by the Old Testament ... the day and month of the birth of [the Messiah] are nowhere stated in the Gospel history, and cannot be certainly determined,” </a:t>
            </a:r>
            <a:r>
              <a:rPr lang="en-CA" dirty="0" smtClean="0"/>
              <a:t/>
            </a:r>
            <a:br>
              <a:rPr lang="en-CA" dirty="0" smtClean="0"/>
            </a:br>
            <a:r>
              <a:rPr lang="en-CA" dirty="0" smtClean="0">
                <a:solidFill>
                  <a:schemeClr val="bg1">
                    <a:lumMod val="75000"/>
                    <a:lumOff val="25000"/>
                  </a:schemeClr>
                </a:solidFill>
              </a:rPr>
              <a:t>- Christmas, </a:t>
            </a:r>
            <a:r>
              <a:rPr lang="en-CA" dirty="0" err="1" smtClean="0">
                <a:solidFill>
                  <a:schemeClr val="bg1">
                    <a:lumMod val="75000"/>
                    <a:lumOff val="25000"/>
                  </a:schemeClr>
                </a:solidFill>
              </a:rPr>
              <a:t>Cyclopedia</a:t>
            </a:r>
            <a:r>
              <a:rPr lang="en-CA" dirty="0" smtClean="0">
                <a:solidFill>
                  <a:schemeClr val="bg1">
                    <a:lumMod val="75000"/>
                    <a:lumOff val="25000"/>
                  </a:schemeClr>
                </a:solidFill>
              </a:rPr>
              <a:t> of Biblical, Theological and Ecclesiastical Literature, by Rev. John McClintock and James Strong, p. 276.</a:t>
            </a:r>
          </a:p>
          <a:p>
            <a:endParaRPr lang="en-CA" dirty="0" smtClean="0"/>
          </a:p>
          <a:p>
            <a:pPr>
              <a:buNone/>
            </a:pPr>
            <a:r>
              <a:rPr lang="en-CA" dirty="0" smtClean="0"/>
              <a:t>	</a:t>
            </a:r>
            <a:r>
              <a:rPr lang="en-CA" dirty="0" smtClean="0">
                <a:solidFill>
                  <a:schemeClr val="tx2"/>
                </a:solidFill>
              </a:rPr>
              <a:t>"In the first two centuries of the Church, Christmas was not a feast day.  None of the lists of feast days compiled during that time include Christmas"  </a:t>
            </a:r>
            <a:r>
              <a:rPr lang="en-CA" dirty="0" smtClean="0"/>
              <a:t/>
            </a:r>
            <a:br>
              <a:rPr lang="en-CA" dirty="0" smtClean="0"/>
            </a:br>
            <a:r>
              <a:rPr lang="en-CA" dirty="0" smtClean="0">
                <a:solidFill>
                  <a:schemeClr val="bg1">
                    <a:lumMod val="75000"/>
                    <a:lumOff val="25000"/>
                  </a:schemeClr>
                </a:solidFill>
              </a:rPr>
              <a:t>-  Why is That in Tradition?,  by Patrick Madrid.  p. 176</a:t>
            </a:r>
          </a:p>
          <a:p>
            <a:pPr>
              <a:buNone/>
            </a:pPr>
            <a:endParaRPr lang="en-CA" dirty="0" smtClean="0"/>
          </a:p>
          <a:p>
            <a:pPr>
              <a:buNone/>
            </a:pPr>
            <a:r>
              <a:rPr lang="en-CA" dirty="0" smtClean="0"/>
              <a:t>	</a:t>
            </a:r>
            <a:r>
              <a:rPr lang="en-CA" dirty="0" smtClean="0">
                <a:solidFill>
                  <a:schemeClr val="tx2"/>
                </a:solidFill>
              </a:rPr>
              <a:t>"Christmas was not among the earliest festivals of the Church. </a:t>
            </a:r>
            <a:r>
              <a:rPr lang="en-CA" dirty="0" err="1" smtClean="0">
                <a:solidFill>
                  <a:schemeClr val="tx2"/>
                </a:solidFill>
              </a:rPr>
              <a:t>Irenaeus</a:t>
            </a:r>
            <a:r>
              <a:rPr lang="en-CA" dirty="0" smtClean="0">
                <a:solidFill>
                  <a:schemeClr val="tx2"/>
                </a:solidFill>
              </a:rPr>
              <a:t> and Tertullian omit it from their lists of feasts"</a:t>
            </a:r>
          </a:p>
          <a:p>
            <a:pPr>
              <a:buNone/>
            </a:pPr>
            <a:r>
              <a:rPr lang="en-CA" dirty="0" smtClean="0">
                <a:solidFill>
                  <a:schemeClr val="bg1">
                    <a:lumMod val="75000"/>
                    <a:lumOff val="25000"/>
                  </a:schemeClr>
                </a:solidFill>
              </a:rPr>
              <a:t>	- Christmas, Catholic </a:t>
            </a:r>
            <a:r>
              <a:rPr lang="en-CA" dirty="0" err="1" smtClean="0">
                <a:solidFill>
                  <a:schemeClr val="bg1">
                    <a:lumMod val="75000"/>
                    <a:lumOff val="25000"/>
                  </a:schemeClr>
                </a:solidFill>
              </a:rPr>
              <a:t>Encyclopedia</a:t>
            </a:r>
            <a:r>
              <a:rPr lang="en-CA" dirty="0" smtClean="0">
                <a:solidFill>
                  <a:schemeClr val="bg1">
                    <a:lumMod val="75000"/>
                    <a:lumOff val="25000"/>
                  </a:schemeClr>
                </a:solidFill>
              </a:rPr>
              <a:t>, </a:t>
            </a:r>
            <a:r>
              <a:rPr lang="en-CA" sz="2300" dirty="0" smtClean="0">
                <a:solidFill>
                  <a:schemeClr val="bg1">
                    <a:lumMod val="75000"/>
                    <a:lumOff val="25000"/>
                  </a:schemeClr>
                </a:solidFill>
              </a:rPr>
              <a:t>(http://www.newadvent.org/cathen/03724b.htm)</a:t>
            </a:r>
          </a:p>
          <a:p>
            <a:pPr>
              <a:buNone/>
            </a:pPr>
            <a:r>
              <a:rPr lang="en-CA" dirty="0" smtClean="0"/>
              <a:t>	</a:t>
            </a:r>
            <a:endParaRPr lang="en-CA" dirty="0"/>
          </a:p>
        </p:txBody>
      </p:sp>
      <p:sp>
        <p:nvSpPr>
          <p:cNvPr id="3" name="Title 2"/>
          <p:cNvSpPr>
            <a:spLocks noGrp="1"/>
          </p:cNvSpPr>
          <p:nvPr>
            <p:ph type="title"/>
          </p:nvPr>
        </p:nvSpPr>
        <p:spPr>
          <a:xfrm>
            <a:off x="457200" y="152400"/>
            <a:ext cx="8229600" cy="990584"/>
          </a:xfrm>
        </p:spPr>
        <p:txBody>
          <a:bodyPr/>
          <a:lstStyle/>
          <a:p>
            <a:r>
              <a:rPr lang="en-CA" dirty="0" smtClean="0"/>
              <a:t>No Christmas in the early church?</a:t>
            </a:r>
            <a:endParaRPr lang="en-C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357298"/>
            <a:ext cx="8715436" cy="4953016"/>
          </a:xfrm>
        </p:spPr>
        <p:txBody>
          <a:bodyPr>
            <a:normAutofit fontScale="77500" lnSpcReduction="20000"/>
          </a:bodyPr>
          <a:lstStyle/>
          <a:p>
            <a:pPr>
              <a:lnSpc>
                <a:spcPct val="120000"/>
              </a:lnSpc>
              <a:buNone/>
            </a:pPr>
            <a:r>
              <a:rPr lang="en-CA" dirty="0" smtClean="0"/>
              <a:t>	</a:t>
            </a:r>
            <a:r>
              <a:rPr lang="en-CA" dirty="0" smtClean="0">
                <a:solidFill>
                  <a:schemeClr val="tx2"/>
                </a:solidFill>
              </a:rPr>
              <a:t>"There is no historical evidence that our [</a:t>
            </a:r>
            <a:r>
              <a:rPr lang="en-CA" dirty="0" err="1" smtClean="0">
                <a:solidFill>
                  <a:schemeClr val="tx2"/>
                </a:solidFill>
              </a:rPr>
              <a:t>Savior's</a:t>
            </a:r>
            <a:r>
              <a:rPr lang="en-CA" dirty="0" smtClean="0">
                <a:solidFill>
                  <a:schemeClr val="tx2"/>
                </a:solidFill>
              </a:rPr>
              <a:t>] birthday was celebrated during the apostolic or early post-apostolic times," </a:t>
            </a:r>
            <a:r>
              <a:rPr lang="en-CA" dirty="0" smtClean="0"/>
              <a:t/>
            </a:r>
            <a:br>
              <a:rPr lang="en-CA" dirty="0" smtClean="0"/>
            </a:br>
            <a:r>
              <a:rPr lang="en-CA" dirty="0" smtClean="0">
                <a:solidFill>
                  <a:schemeClr val="bg1">
                    <a:lumMod val="75000"/>
                    <a:lumOff val="25000"/>
                  </a:schemeClr>
                </a:solidFill>
              </a:rPr>
              <a:t>- The New </a:t>
            </a:r>
            <a:r>
              <a:rPr lang="en-CA" dirty="0" err="1" smtClean="0">
                <a:solidFill>
                  <a:schemeClr val="bg1">
                    <a:lumMod val="75000"/>
                    <a:lumOff val="25000"/>
                  </a:schemeClr>
                </a:solidFill>
              </a:rPr>
              <a:t>Schaff</a:t>
            </a:r>
            <a:r>
              <a:rPr lang="en-CA" dirty="0" smtClean="0">
                <a:solidFill>
                  <a:schemeClr val="bg1">
                    <a:lumMod val="75000"/>
                    <a:lumOff val="25000"/>
                  </a:schemeClr>
                </a:solidFill>
              </a:rPr>
              <a:t>-Herzog </a:t>
            </a:r>
            <a:r>
              <a:rPr lang="en-CA" dirty="0" err="1" smtClean="0">
                <a:solidFill>
                  <a:schemeClr val="bg1">
                    <a:lumMod val="75000"/>
                    <a:lumOff val="25000"/>
                  </a:schemeClr>
                </a:solidFill>
              </a:rPr>
              <a:t>Encyclopedia</a:t>
            </a:r>
            <a:r>
              <a:rPr lang="en-CA" dirty="0" smtClean="0">
                <a:solidFill>
                  <a:schemeClr val="bg1">
                    <a:lumMod val="75000"/>
                    <a:lumOff val="25000"/>
                  </a:schemeClr>
                </a:solidFill>
              </a:rPr>
              <a:t> of Religious Knowledge, "Christmas," p. 47.</a:t>
            </a:r>
          </a:p>
          <a:p>
            <a:endParaRPr lang="en-CA" dirty="0" smtClean="0"/>
          </a:p>
          <a:p>
            <a:pPr>
              <a:buNone/>
            </a:pPr>
            <a:r>
              <a:rPr lang="en-CA" dirty="0" smtClean="0"/>
              <a:t>	</a:t>
            </a:r>
            <a:r>
              <a:rPr lang="en-CA" dirty="0" smtClean="0">
                <a:solidFill>
                  <a:schemeClr val="tx2"/>
                </a:solidFill>
              </a:rPr>
              <a:t>"There is no record of a December 25th celebration of the birth of Christ in Rome earlier than 336.  In Constantinople, no record of a celebration before 378.  In Alexandria, not before 400; and in Jerusalem, not before 425. "</a:t>
            </a:r>
          </a:p>
          <a:p>
            <a:pPr>
              <a:buNone/>
            </a:pPr>
            <a:r>
              <a:rPr lang="en-CA" dirty="0" smtClean="0"/>
              <a:t>	</a:t>
            </a:r>
            <a:r>
              <a:rPr lang="en-CA" dirty="0" smtClean="0">
                <a:solidFill>
                  <a:schemeClr val="bg1">
                    <a:lumMod val="75000"/>
                    <a:lumOff val="25000"/>
                  </a:schemeClr>
                </a:solidFill>
              </a:rPr>
              <a:t>- Christmas, by Richard Rives, author of the book </a:t>
            </a:r>
            <a:r>
              <a:rPr lang="en-CA" i="1" dirty="0" smtClean="0">
                <a:solidFill>
                  <a:schemeClr val="bg1">
                    <a:lumMod val="75000"/>
                    <a:lumOff val="25000"/>
                  </a:schemeClr>
                </a:solidFill>
              </a:rPr>
              <a:t>“Too Long in the Sun”</a:t>
            </a:r>
          </a:p>
          <a:p>
            <a:pPr>
              <a:buNone/>
            </a:pPr>
            <a:r>
              <a:rPr lang="en-CA" dirty="0" smtClean="0">
                <a:solidFill>
                  <a:schemeClr val="bg1">
                    <a:lumMod val="75000"/>
                    <a:lumOff val="25000"/>
                  </a:schemeClr>
                </a:solidFill>
              </a:rPr>
              <a:t>	</a:t>
            </a:r>
            <a:r>
              <a:rPr lang="en-CA" sz="2300" dirty="0" smtClean="0">
                <a:solidFill>
                  <a:schemeClr val="bg1">
                    <a:lumMod val="75000"/>
                    <a:lumOff val="25000"/>
                  </a:schemeClr>
                </a:solidFill>
              </a:rPr>
              <a:t>(http://www.toolong.com/pages/christmas.htm)</a:t>
            </a:r>
          </a:p>
          <a:p>
            <a:endParaRPr lang="en-CA" dirty="0" smtClean="0"/>
          </a:p>
          <a:p>
            <a:pPr>
              <a:buNone/>
            </a:pPr>
            <a:r>
              <a:rPr lang="en-CA" dirty="0" smtClean="0"/>
              <a:t>	</a:t>
            </a:r>
            <a:r>
              <a:rPr lang="en-CA" dirty="0" smtClean="0">
                <a:solidFill>
                  <a:schemeClr val="tx2"/>
                </a:solidFill>
              </a:rPr>
              <a:t>"There are no indications that during the first two centuries the early church ever celebrated Christ’s birth. The event that was widely celebrated was the death and resurrection of Jesus at the annual Passover."</a:t>
            </a:r>
          </a:p>
          <a:p>
            <a:pPr>
              <a:buNone/>
            </a:pPr>
            <a:r>
              <a:rPr lang="en-CA" dirty="0" smtClean="0"/>
              <a:t>	</a:t>
            </a:r>
            <a:r>
              <a:rPr lang="en-CA" dirty="0" smtClean="0">
                <a:solidFill>
                  <a:schemeClr val="bg1">
                    <a:lumMod val="75000"/>
                    <a:lumOff val="25000"/>
                  </a:schemeClr>
                </a:solidFill>
              </a:rPr>
              <a:t>- The Meaning, Celebration and Date of Christmas, </a:t>
            </a:r>
            <a:br>
              <a:rPr lang="en-CA" dirty="0" smtClean="0">
                <a:solidFill>
                  <a:schemeClr val="bg1">
                    <a:lumMod val="75000"/>
                    <a:lumOff val="25000"/>
                  </a:schemeClr>
                </a:solidFill>
              </a:rPr>
            </a:br>
            <a:r>
              <a:rPr lang="en-CA" dirty="0" smtClean="0">
                <a:solidFill>
                  <a:schemeClr val="bg1">
                    <a:lumMod val="75000"/>
                    <a:lumOff val="25000"/>
                  </a:schemeClr>
                </a:solidFill>
              </a:rPr>
              <a:t>by Dr. </a:t>
            </a:r>
            <a:r>
              <a:rPr lang="en-CA" dirty="0" err="1" smtClean="0">
                <a:solidFill>
                  <a:schemeClr val="bg1">
                    <a:lumMod val="75000"/>
                    <a:lumOff val="25000"/>
                  </a:schemeClr>
                </a:solidFill>
              </a:rPr>
              <a:t>Samuele</a:t>
            </a:r>
            <a:r>
              <a:rPr lang="en-CA" dirty="0" smtClean="0">
                <a:solidFill>
                  <a:schemeClr val="bg1">
                    <a:lumMod val="75000"/>
                    <a:lumOff val="25000"/>
                  </a:schemeClr>
                </a:solidFill>
              </a:rPr>
              <a:t> </a:t>
            </a:r>
            <a:r>
              <a:rPr lang="en-CA" dirty="0" err="1" smtClean="0">
                <a:solidFill>
                  <a:schemeClr val="bg1">
                    <a:lumMod val="75000"/>
                    <a:lumOff val="25000"/>
                  </a:schemeClr>
                </a:solidFill>
              </a:rPr>
              <a:t>Bacchiocchi</a:t>
            </a:r>
            <a:r>
              <a:rPr lang="en-CA" dirty="0" smtClean="0">
                <a:solidFill>
                  <a:schemeClr val="bg1">
                    <a:lumMod val="75000"/>
                    <a:lumOff val="25000"/>
                  </a:schemeClr>
                </a:solidFill>
              </a:rPr>
              <a:t>, p.7</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871558"/>
          </a:xfrm>
        </p:spPr>
        <p:txBody>
          <a:bodyPr/>
          <a:lstStyle/>
          <a:p>
            <a:r>
              <a:rPr lang="en-CA" dirty="0" smtClean="0"/>
              <a:t>No Christmas in the early church?</a:t>
            </a:r>
            <a:endParaRPr lang="en-C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33958"/>
          </a:xfrm>
        </p:spPr>
        <p:txBody>
          <a:bodyPr>
            <a:normAutofit lnSpcReduction="10000"/>
          </a:bodyPr>
          <a:lstStyle/>
          <a:p>
            <a:endParaRPr lang="en-CA" dirty="0" smtClean="0"/>
          </a:p>
          <a:p>
            <a:r>
              <a:rPr lang="en-CA" dirty="0" smtClean="0">
                <a:solidFill>
                  <a:schemeClr val="tx2"/>
                </a:solidFill>
              </a:rPr>
              <a:t>"</a:t>
            </a:r>
            <a:r>
              <a:rPr lang="en-CA" b="1" dirty="0" smtClean="0">
                <a:solidFill>
                  <a:schemeClr val="tx2"/>
                </a:solidFill>
              </a:rPr>
              <a:t>Christmas</a:t>
            </a:r>
            <a:r>
              <a:rPr lang="en-CA" dirty="0" smtClean="0">
                <a:solidFill>
                  <a:schemeClr val="tx2"/>
                </a:solidFill>
              </a:rPr>
              <a:t> </a:t>
            </a:r>
            <a:r>
              <a:rPr lang="en-CA" i="1" dirty="0" smtClean="0">
                <a:solidFill>
                  <a:schemeClr val="tx2"/>
                </a:solidFill>
              </a:rPr>
              <a:t>/'</a:t>
            </a:r>
            <a:r>
              <a:rPr lang="en-CA" i="1" dirty="0" err="1" smtClean="0">
                <a:solidFill>
                  <a:schemeClr val="tx2"/>
                </a:solidFill>
              </a:rPr>
              <a:t>krismes</a:t>
            </a:r>
            <a:r>
              <a:rPr lang="en-CA" i="1" dirty="0" smtClean="0">
                <a:solidFill>
                  <a:schemeClr val="tx2"/>
                </a:solidFill>
              </a:rPr>
              <a:t>/ </a:t>
            </a:r>
            <a:r>
              <a:rPr lang="en-CA" dirty="0" smtClean="0">
                <a:solidFill>
                  <a:schemeClr val="tx2"/>
                </a:solidFill>
              </a:rPr>
              <a:t>n. (also Christmas Day) annual festival of Christ's birth, celebrated on 25 Dec. </a:t>
            </a:r>
            <a:br>
              <a:rPr lang="en-CA" dirty="0" smtClean="0">
                <a:solidFill>
                  <a:schemeClr val="tx2"/>
                </a:solidFill>
              </a:rPr>
            </a:br>
            <a:r>
              <a:rPr lang="en-CA" dirty="0" smtClean="0">
                <a:solidFill>
                  <a:schemeClr val="tx2"/>
                </a:solidFill>
              </a:rPr>
              <a:t>[Old English: related to Christ, Mass] "  </a:t>
            </a:r>
            <a:r>
              <a:rPr lang="en-CA" dirty="0" smtClean="0"/>
              <a:t/>
            </a:r>
            <a:br>
              <a:rPr lang="en-CA" dirty="0" smtClean="0"/>
            </a:br>
            <a:r>
              <a:rPr lang="en-CA" dirty="0" smtClean="0">
                <a:solidFill>
                  <a:schemeClr val="bg1">
                    <a:lumMod val="75000"/>
                    <a:lumOff val="25000"/>
                  </a:schemeClr>
                </a:solidFill>
              </a:rPr>
              <a:t>- Christmas, </a:t>
            </a:r>
            <a:r>
              <a:rPr lang="en-CA" sz="2400" dirty="0" smtClean="0">
                <a:solidFill>
                  <a:schemeClr val="bg1">
                    <a:lumMod val="75000"/>
                    <a:lumOff val="25000"/>
                  </a:schemeClr>
                </a:solidFill>
              </a:rPr>
              <a:t>The Oxford Dictionary of Current English</a:t>
            </a:r>
          </a:p>
          <a:p>
            <a:endParaRPr lang="en-CA" dirty="0" smtClean="0"/>
          </a:p>
          <a:p>
            <a:r>
              <a:rPr lang="en-CA" dirty="0" smtClean="0">
                <a:solidFill>
                  <a:schemeClr val="tx2"/>
                </a:solidFill>
              </a:rPr>
              <a:t>"An annual church festival (December 25) and in some States a legal holiday, in memory of the birth of Christ, often celebrated by a particular church service, and also by special gifts, greetings, and hospitality."</a:t>
            </a:r>
          </a:p>
          <a:p>
            <a:pPr>
              <a:buNone/>
            </a:pPr>
            <a:r>
              <a:rPr lang="en-CA" dirty="0" smtClean="0"/>
              <a:t>	</a:t>
            </a:r>
            <a:r>
              <a:rPr lang="en-CA" dirty="0" smtClean="0">
                <a:solidFill>
                  <a:schemeClr val="bg1">
                    <a:lumMod val="75000"/>
                    <a:lumOff val="25000"/>
                  </a:schemeClr>
                </a:solidFill>
              </a:rPr>
              <a:t>- Christmas, Webster Dictionary</a:t>
            </a:r>
          </a:p>
          <a:p>
            <a:pPr lvl="1">
              <a:buNone/>
            </a:pPr>
            <a:r>
              <a:rPr lang="en-CA" sz="1900" dirty="0" smtClean="0">
                <a:solidFill>
                  <a:schemeClr val="bg1">
                    <a:lumMod val="75000"/>
                    <a:lumOff val="25000"/>
                  </a:schemeClr>
                </a:solidFill>
              </a:rPr>
              <a:t>(http://www.webster-dictionary.net/definition/Christmas)</a:t>
            </a:r>
            <a:endParaRPr lang="en-CA" sz="1900" dirty="0">
              <a:solidFill>
                <a:schemeClr val="bg1">
                  <a:lumMod val="75000"/>
                  <a:lumOff val="25000"/>
                </a:schemeClr>
              </a:solidFill>
            </a:endParaRPr>
          </a:p>
        </p:txBody>
      </p:sp>
      <p:sp>
        <p:nvSpPr>
          <p:cNvPr id="3" name="Title 2"/>
          <p:cNvSpPr>
            <a:spLocks noGrp="1"/>
          </p:cNvSpPr>
          <p:nvPr>
            <p:ph type="title"/>
          </p:nvPr>
        </p:nvSpPr>
        <p:spPr/>
        <p:txBody>
          <a:bodyPr/>
          <a:lstStyle/>
          <a:p>
            <a:r>
              <a:rPr lang="en-CA" dirty="0" smtClean="0"/>
              <a:t>Christmas - Definition</a:t>
            </a:r>
            <a:endParaRPr lang="en-C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1357298"/>
            <a:ext cx="8643998" cy="5000660"/>
          </a:xfrm>
        </p:spPr>
        <p:txBody>
          <a:bodyPr>
            <a:normAutofit fontScale="85000" lnSpcReduction="10000"/>
          </a:bodyPr>
          <a:lstStyle/>
          <a:p>
            <a:pPr>
              <a:buNone/>
            </a:pPr>
            <a:r>
              <a:rPr lang="en-CA" dirty="0" smtClean="0"/>
              <a:t>	</a:t>
            </a:r>
            <a:r>
              <a:rPr lang="en-CA" dirty="0" smtClean="0">
                <a:solidFill>
                  <a:schemeClr val="tx2"/>
                </a:solidFill>
              </a:rPr>
              <a:t>"Indeed, it is admitted by the most learned and candid writers of all parties that the day of our Lord's birth cannot be determined, and that within the Christian Church no such festival as Christmas was ever heard of until the third century, and that not till the fourth century was far advanced did it gain much observance."  </a:t>
            </a:r>
          </a:p>
          <a:p>
            <a:pPr>
              <a:buNone/>
            </a:pPr>
            <a:r>
              <a:rPr lang="en-CA" dirty="0" smtClean="0"/>
              <a:t>	</a:t>
            </a:r>
            <a:r>
              <a:rPr lang="en-CA" dirty="0" smtClean="0">
                <a:solidFill>
                  <a:schemeClr val="bg1">
                    <a:lumMod val="75000"/>
                    <a:lumOff val="25000"/>
                  </a:schemeClr>
                </a:solidFill>
              </a:rPr>
              <a:t>- The Two </a:t>
            </a:r>
            <a:r>
              <a:rPr lang="en-CA" dirty="0" err="1" smtClean="0">
                <a:solidFill>
                  <a:schemeClr val="bg1">
                    <a:lumMod val="75000"/>
                    <a:lumOff val="25000"/>
                  </a:schemeClr>
                </a:solidFill>
              </a:rPr>
              <a:t>Babylons</a:t>
            </a:r>
            <a:r>
              <a:rPr lang="en-CA" dirty="0" smtClean="0">
                <a:solidFill>
                  <a:schemeClr val="bg1">
                    <a:lumMod val="75000"/>
                    <a:lumOff val="25000"/>
                  </a:schemeClr>
                </a:solidFill>
              </a:rPr>
              <a:t>, Alexander </a:t>
            </a:r>
            <a:r>
              <a:rPr lang="en-CA" dirty="0" err="1" smtClean="0">
                <a:solidFill>
                  <a:schemeClr val="bg1">
                    <a:lumMod val="75000"/>
                    <a:lumOff val="25000"/>
                  </a:schemeClr>
                </a:solidFill>
              </a:rPr>
              <a:t>Hislop</a:t>
            </a:r>
            <a:r>
              <a:rPr lang="en-CA" dirty="0" smtClean="0">
                <a:solidFill>
                  <a:schemeClr val="bg1">
                    <a:lumMod val="75000"/>
                    <a:lumOff val="25000"/>
                  </a:schemeClr>
                </a:solidFill>
              </a:rPr>
              <a:t>, p. 92-93</a:t>
            </a:r>
          </a:p>
          <a:p>
            <a:endParaRPr lang="en-CA" dirty="0" smtClean="0"/>
          </a:p>
          <a:p>
            <a:pPr>
              <a:buNone/>
            </a:pPr>
            <a:r>
              <a:rPr lang="en-CA" dirty="0" smtClean="0"/>
              <a:t>	</a:t>
            </a:r>
            <a:r>
              <a:rPr lang="en-CA" dirty="0" smtClean="0">
                <a:solidFill>
                  <a:schemeClr val="tx2"/>
                </a:solidFill>
              </a:rPr>
              <a:t>"So again Origen had evidently some similar thought before him when he insists that "of all the holy people in the Scriptures, no one is recorded to have kept a feast or held a great banquet on his birthday. It is only sinners (like Pharaoh and Herod) who make great rejoicings over the day on which they were born into this world below" (Origen, in Levit., </a:t>
            </a:r>
            <a:r>
              <a:rPr lang="en-CA" dirty="0" err="1" smtClean="0">
                <a:solidFill>
                  <a:schemeClr val="tx2"/>
                </a:solidFill>
              </a:rPr>
              <a:t>Hom</a:t>
            </a:r>
            <a:r>
              <a:rPr lang="en-CA" dirty="0" smtClean="0">
                <a:solidFill>
                  <a:schemeClr val="tx2"/>
                </a:solidFill>
              </a:rPr>
              <a:t>. VIII, in </a:t>
            </a:r>
            <a:r>
              <a:rPr lang="en-CA" dirty="0" err="1" smtClean="0">
                <a:solidFill>
                  <a:schemeClr val="tx2"/>
                </a:solidFill>
              </a:rPr>
              <a:t>Migne</a:t>
            </a:r>
            <a:r>
              <a:rPr lang="en-CA" dirty="0" smtClean="0">
                <a:solidFill>
                  <a:schemeClr val="tx2"/>
                </a:solidFill>
              </a:rPr>
              <a:t> P.G., XII, 495)."</a:t>
            </a:r>
          </a:p>
          <a:p>
            <a:pPr>
              <a:buNone/>
            </a:pPr>
            <a:r>
              <a:rPr lang="en-CA" dirty="0" smtClean="0"/>
              <a:t>	</a:t>
            </a:r>
            <a:r>
              <a:rPr lang="en-CA" dirty="0" smtClean="0">
                <a:solidFill>
                  <a:schemeClr val="bg1">
                    <a:lumMod val="75000"/>
                    <a:lumOff val="25000"/>
                  </a:schemeClr>
                </a:solidFill>
              </a:rPr>
              <a:t>- Natal Day, Catholic </a:t>
            </a:r>
            <a:r>
              <a:rPr lang="en-CA" dirty="0" err="1" smtClean="0">
                <a:solidFill>
                  <a:schemeClr val="bg1">
                    <a:lumMod val="75000"/>
                    <a:lumOff val="25000"/>
                  </a:schemeClr>
                </a:solidFill>
              </a:rPr>
              <a:t>Encyclopedia</a:t>
            </a:r>
            <a:r>
              <a:rPr lang="en-CA" dirty="0" smtClean="0">
                <a:solidFill>
                  <a:schemeClr val="bg1">
                    <a:lumMod val="75000"/>
                    <a:lumOff val="25000"/>
                  </a:schemeClr>
                </a:solidFill>
              </a:rPr>
              <a:t>,  </a:t>
            </a:r>
            <a:r>
              <a:rPr lang="en-CA" sz="2400" dirty="0" smtClean="0">
                <a:solidFill>
                  <a:schemeClr val="bg1">
                    <a:lumMod val="75000"/>
                    <a:lumOff val="25000"/>
                  </a:schemeClr>
                </a:solidFill>
              </a:rPr>
              <a:t>(http://www.newadvent.org/cathen/10709a.htm)</a:t>
            </a:r>
            <a:endParaRPr lang="en-CA" sz="2400" dirty="0">
              <a:solidFill>
                <a:schemeClr val="bg1">
                  <a:lumMod val="75000"/>
                  <a:lumOff val="25000"/>
                </a:schemeClr>
              </a:solidFill>
            </a:endParaRPr>
          </a:p>
        </p:txBody>
      </p:sp>
      <p:sp>
        <p:nvSpPr>
          <p:cNvPr id="3" name="Title 2"/>
          <p:cNvSpPr>
            <a:spLocks noGrp="1"/>
          </p:cNvSpPr>
          <p:nvPr>
            <p:ph type="title"/>
          </p:nvPr>
        </p:nvSpPr>
        <p:spPr>
          <a:xfrm>
            <a:off x="457200" y="152400"/>
            <a:ext cx="8229600" cy="847708"/>
          </a:xfrm>
        </p:spPr>
        <p:txBody>
          <a:bodyPr/>
          <a:lstStyle/>
          <a:p>
            <a:r>
              <a:rPr lang="en-CA" dirty="0" smtClean="0"/>
              <a:t>No Christmas in the early church?</a:t>
            </a:r>
            <a:endParaRPr lang="en-C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976834"/>
          </a:xfrm>
        </p:spPr>
        <p:txBody>
          <a:bodyPr>
            <a:normAutofit fontScale="92500"/>
          </a:bodyPr>
          <a:lstStyle/>
          <a:p>
            <a:pPr>
              <a:buNone/>
            </a:pPr>
            <a:r>
              <a:rPr lang="en-CA" dirty="0" smtClean="0"/>
              <a:t>	</a:t>
            </a:r>
            <a:r>
              <a:rPr lang="en-CA" dirty="0" smtClean="0">
                <a:solidFill>
                  <a:schemeClr val="tx2"/>
                </a:solidFill>
              </a:rPr>
              <a:t>"The day [Christmas] was not one of the early feasts of the Christian church. In fact the observance of birthdays was condemned as a heathen custom repugnant to Christians" </a:t>
            </a:r>
            <a:br>
              <a:rPr lang="en-CA" dirty="0" smtClean="0">
                <a:solidFill>
                  <a:schemeClr val="tx2"/>
                </a:solidFill>
              </a:rPr>
            </a:br>
            <a:r>
              <a:rPr lang="en-CA" dirty="0" smtClean="0">
                <a:solidFill>
                  <a:schemeClr val="bg1">
                    <a:lumMod val="75000"/>
                    <a:lumOff val="25000"/>
                  </a:schemeClr>
                </a:solidFill>
              </a:rPr>
              <a:t>- The American Book of Days, George W. Douglas,  p. 658.</a:t>
            </a:r>
          </a:p>
          <a:p>
            <a:endParaRPr lang="en-CA" dirty="0" smtClean="0"/>
          </a:p>
          <a:p>
            <a:r>
              <a:rPr lang="en-CA" dirty="0" smtClean="0"/>
              <a:t>Once again, there is no record of Jesus, the apostles or even the early Christian church ever celebrating such an event.  </a:t>
            </a:r>
          </a:p>
          <a:p>
            <a:r>
              <a:rPr lang="en-CA" dirty="0" smtClean="0"/>
              <a:t>What is even more interesting is that the mere observance of birthdays in general </a:t>
            </a:r>
            <a:r>
              <a:rPr lang="en-CA" dirty="0" smtClean="0"/>
              <a:t>was </a:t>
            </a:r>
            <a:r>
              <a:rPr lang="en-CA" dirty="0" smtClean="0"/>
              <a:t>considered a heathen custom.  </a:t>
            </a:r>
          </a:p>
          <a:p>
            <a:r>
              <a:rPr lang="en-CA" dirty="0" smtClean="0"/>
              <a:t>So that begs the question, when did people start celebrating the birth of Jesus and how did they come up with the dates that we have (Dec 25 and Jan 6)?</a:t>
            </a:r>
            <a:endParaRPr lang="en-CA" dirty="0"/>
          </a:p>
        </p:txBody>
      </p:sp>
      <p:sp>
        <p:nvSpPr>
          <p:cNvPr id="3" name="Title 2"/>
          <p:cNvSpPr>
            <a:spLocks noGrp="1"/>
          </p:cNvSpPr>
          <p:nvPr>
            <p:ph type="title"/>
          </p:nvPr>
        </p:nvSpPr>
        <p:spPr>
          <a:xfrm>
            <a:off x="457200" y="152400"/>
            <a:ext cx="8229600" cy="919146"/>
          </a:xfrm>
        </p:spPr>
        <p:txBody>
          <a:bodyPr/>
          <a:lstStyle/>
          <a:p>
            <a:r>
              <a:rPr lang="en-CA" dirty="0" smtClean="0"/>
              <a:t>No Christmas in the early church?</a:t>
            </a:r>
            <a:endParaRPr lang="en-C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1428736"/>
            <a:ext cx="8329642" cy="5143536"/>
          </a:xfrm>
        </p:spPr>
        <p:txBody>
          <a:bodyPr>
            <a:normAutofit fontScale="85000" lnSpcReduction="20000"/>
          </a:bodyPr>
          <a:lstStyle/>
          <a:p>
            <a:pPr>
              <a:buNone/>
            </a:pPr>
            <a:r>
              <a:rPr lang="en-CA" dirty="0" smtClean="0"/>
              <a:t>	</a:t>
            </a:r>
            <a:r>
              <a:rPr lang="en-CA" dirty="0" smtClean="0">
                <a:solidFill>
                  <a:schemeClr val="tx2"/>
                </a:solidFill>
              </a:rPr>
              <a:t>"The December 25th </a:t>
            </a:r>
            <a:r>
              <a:rPr lang="en-CA" dirty="0" err="1" smtClean="0">
                <a:solidFill>
                  <a:schemeClr val="tx2"/>
                </a:solidFill>
              </a:rPr>
              <a:t>birthdate</a:t>
            </a:r>
            <a:r>
              <a:rPr lang="en-CA" dirty="0" smtClean="0">
                <a:solidFill>
                  <a:schemeClr val="tx2"/>
                </a:solidFill>
              </a:rPr>
              <a:t> is that of the sun, not a “real person,” revealing its unoriginality within Christianity and the true nature of the Christian </a:t>
            </a:r>
            <a:r>
              <a:rPr lang="en-CA" dirty="0" err="1" smtClean="0">
                <a:solidFill>
                  <a:schemeClr val="tx2"/>
                </a:solidFill>
              </a:rPr>
              <a:t>godman</a:t>
            </a:r>
            <a:r>
              <a:rPr lang="en-CA" dirty="0" smtClean="0">
                <a:solidFill>
                  <a:schemeClr val="tx2"/>
                </a:solidFill>
              </a:rPr>
              <a:t>. “Christmas” was not incorporated into Christianity until 354 AD/CE. In reality, there is no evidence, no primary sources which show that “Jesus is the reason for the season.”"</a:t>
            </a:r>
          </a:p>
          <a:p>
            <a:pPr>
              <a:buNone/>
            </a:pPr>
            <a:r>
              <a:rPr lang="en-CA" dirty="0" smtClean="0"/>
              <a:t>	</a:t>
            </a:r>
            <a:r>
              <a:rPr lang="en-CA" dirty="0" smtClean="0">
                <a:solidFill>
                  <a:schemeClr val="bg1">
                    <a:lumMod val="75000"/>
                    <a:lumOff val="25000"/>
                  </a:schemeClr>
                </a:solidFill>
              </a:rPr>
              <a:t>-The Christmas Hoax: Jesus is NOT the "Reason for the Season", by </a:t>
            </a:r>
            <a:r>
              <a:rPr lang="en-CA" dirty="0" err="1" smtClean="0">
                <a:solidFill>
                  <a:schemeClr val="bg1">
                    <a:lumMod val="75000"/>
                    <a:lumOff val="25000"/>
                  </a:schemeClr>
                </a:solidFill>
              </a:rPr>
              <a:t>Acharya</a:t>
            </a:r>
            <a:r>
              <a:rPr lang="en-CA" dirty="0" smtClean="0">
                <a:solidFill>
                  <a:schemeClr val="bg1">
                    <a:lumMod val="75000"/>
                    <a:lumOff val="25000"/>
                  </a:schemeClr>
                </a:solidFill>
              </a:rPr>
              <a:t> S. and D.M. Murdock</a:t>
            </a:r>
          </a:p>
          <a:p>
            <a:pPr>
              <a:buNone/>
            </a:pPr>
            <a:r>
              <a:rPr lang="en-CA" dirty="0" smtClean="0">
                <a:solidFill>
                  <a:schemeClr val="bg1">
                    <a:lumMod val="75000"/>
                    <a:lumOff val="25000"/>
                  </a:schemeClr>
                </a:solidFill>
              </a:rPr>
              <a:t>	</a:t>
            </a:r>
            <a:r>
              <a:rPr lang="en-CA" sz="2400" dirty="0" smtClean="0">
                <a:solidFill>
                  <a:schemeClr val="bg1">
                    <a:lumMod val="75000"/>
                    <a:lumOff val="25000"/>
                  </a:schemeClr>
                </a:solidFill>
              </a:rPr>
              <a:t>(http://www.stellarhousepublishing.com/christmas.html)</a:t>
            </a:r>
          </a:p>
          <a:p>
            <a:endParaRPr lang="en-CA" dirty="0" smtClean="0"/>
          </a:p>
          <a:p>
            <a:pPr>
              <a:buNone/>
            </a:pPr>
            <a:r>
              <a:rPr lang="en-CA" dirty="0" smtClean="0"/>
              <a:t>	</a:t>
            </a:r>
            <a:r>
              <a:rPr lang="en-CA" dirty="0" smtClean="0">
                <a:solidFill>
                  <a:schemeClr val="tx2"/>
                </a:solidFill>
              </a:rPr>
              <a:t>"The adoption of the 25th of December for the celebration of Christmas is perhaps the most explicit example of Sun-worship’s influence on the Christian liturgical calendar. It is a known fact that the pagan feast of the dies </a:t>
            </a:r>
            <a:r>
              <a:rPr lang="en-CA" dirty="0" err="1" smtClean="0">
                <a:solidFill>
                  <a:schemeClr val="tx2"/>
                </a:solidFill>
              </a:rPr>
              <a:t>natalis</a:t>
            </a:r>
            <a:r>
              <a:rPr lang="en-CA" dirty="0" smtClean="0">
                <a:solidFill>
                  <a:schemeClr val="tx2"/>
                </a:solidFill>
              </a:rPr>
              <a:t> Solis </a:t>
            </a:r>
            <a:r>
              <a:rPr lang="en-CA" dirty="0" err="1" smtClean="0">
                <a:solidFill>
                  <a:schemeClr val="tx2"/>
                </a:solidFill>
              </a:rPr>
              <a:t>Invicti</a:t>
            </a:r>
            <a:r>
              <a:rPr lang="en-CA" dirty="0" smtClean="0">
                <a:solidFill>
                  <a:schemeClr val="tx2"/>
                </a:solidFill>
              </a:rPr>
              <a:t>—the birthday of the Invincible Sun, was held on that date."</a:t>
            </a:r>
          </a:p>
          <a:p>
            <a:pPr>
              <a:buNone/>
            </a:pPr>
            <a:r>
              <a:rPr lang="en-CA" dirty="0" smtClean="0"/>
              <a:t>	</a:t>
            </a:r>
            <a:r>
              <a:rPr lang="en-CA" dirty="0" smtClean="0">
                <a:solidFill>
                  <a:schemeClr val="bg1">
                    <a:lumMod val="75000"/>
                    <a:lumOff val="25000"/>
                  </a:schemeClr>
                </a:solidFill>
              </a:rPr>
              <a:t>- The Meaning, Celebration and Date of Christmas, </a:t>
            </a:r>
            <a:br>
              <a:rPr lang="en-CA" dirty="0" smtClean="0">
                <a:solidFill>
                  <a:schemeClr val="bg1">
                    <a:lumMod val="75000"/>
                    <a:lumOff val="25000"/>
                  </a:schemeClr>
                </a:solidFill>
              </a:rPr>
            </a:br>
            <a:r>
              <a:rPr lang="en-CA" dirty="0" smtClean="0">
                <a:solidFill>
                  <a:schemeClr val="bg1">
                    <a:lumMod val="75000"/>
                    <a:lumOff val="25000"/>
                  </a:schemeClr>
                </a:solidFill>
              </a:rPr>
              <a:t>by Dr. </a:t>
            </a:r>
            <a:r>
              <a:rPr lang="en-CA" dirty="0" err="1" smtClean="0">
                <a:solidFill>
                  <a:schemeClr val="bg1">
                    <a:lumMod val="75000"/>
                    <a:lumOff val="25000"/>
                  </a:schemeClr>
                </a:solidFill>
              </a:rPr>
              <a:t>Samuele</a:t>
            </a:r>
            <a:r>
              <a:rPr lang="en-CA" dirty="0" smtClean="0">
                <a:solidFill>
                  <a:schemeClr val="bg1">
                    <a:lumMod val="75000"/>
                    <a:lumOff val="25000"/>
                  </a:schemeClr>
                </a:solidFill>
              </a:rPr>
              <a:t> </a:t>
            </a:r>
            <a:r>
              <a:rPr lang="en-CA" dirty="0" err="1" smtClean="0">
                <a:solidFill>
                  <a:schemeClr val="bg1">
                    <a:lumMod val="75000"/>
                    <a:lumOff val="25000"/>
                  </a:schemeClr>
                </a:solidFill>
              </a:rPr>
              <a:t>Bacchiocchi</a:t>
            </a:r>
            <a:r>
              <a:rPr lang="en-CA" dirty="0" smtClean="0">
                <a:solidFill>
                  <a:schemeClr val="bg1">
                    <a:lumMod val="75000"/>
                    <a:lumOff val="25000"/>
                  </a:schemeClr>
                </a:solidFill>
              </a:rPr>
              <a:t>, p.23</a:t>
            </a:r>
            <a:endParaRPr lang="en-CA" dirty="0">
              <a:solidFill>
                <a:schemeClr val="bg1">
                  <a:lumMod val="75000"/>
                  <a:lumOff val="25000"/>
                </a:schemeClr>
              </a:solidFill>
            </a:endParaRPr>
          </a:p>
        </p:txBody>
      </p:sp>
      <p:sp>
        <p:nvSpPr>
          <p:cNvPr id="3" name="Title 2"/>
          <p:cNvSpPr>
            <a:spLocks noGrp="1"/>
          </p:cNvSpPr>
          <p:nvPr>
            <p:ph type="title"/>
          </p:nvPr>
        </p:nvSpPr>
        <p:spPr>
          <a:xfrm>
            <a:off x="457200" y="152400"/>
            <a:ext cx="8229600" cy="1062022"/>
          </a:xfrm>
        </p:spPr>
        <p:txBody>
          <a:bodyPr/>
          <a:lstStyle/>
          <a:p>
            <a:r>
              <a:rPr lang="en-CA" dirty="0" smtClean="0"/>
              <a:t>Why December 25</a:t>
            </a:r>
            <a:r>
              <a:rPr lang="en-CA" baseline="30000" dirty="0" smtClean="0"/>
              <a:t>th</a:t>
            </a:r>
            <a:r>
              <a:rPr lang="en-CA" dirty="0" smtClean="0"/>
              <a:t>?</a:t>
            </a:r>
            <a:endParaRPr lang="en-C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1524000"/>
            <a:ext cx="8472518" cy="4833958"/>
          </a:xfrm>
        </p:spPr>
        <p:txBody>
          <a:bodyPr>
            <a:normAutofit fontScale="92500" lnSpcReduction="10000"/>
          </a:bodyPr>
          <a:lstStyle/>
          <a:p>
            <a:pPr>
              <a:buNone/>
            </a:pPr>
            <a:r>
              <a:rPr lang="en-CA" dirty="0" smtClean="0"/>
              <a:t>	</a:t>
            </a:r>
            <a:r>
              <a:rPr lang="en-CA" dirty="0" smtClean="0">
                <a:solidFill>
                  <a:schemeClr val="tx2"/>
                </a:solidFill>
              </a:rPr>
              <a:t>"A feast was established in memory of this event [Christ's birth] in the fourth century. In the fifth century the Western Church ordered it to be celebrated forever on the day of the old Roman feast of the birth of Sol, as no certain knowledge of the day of Christ's birth existed." </a:t>
            </a:r>
          </a:p>
          <a:p>
            <a:pPr>
              <a:buNone/>
            </a:pPr>
            <a:r>
              <a:rPr lang="en-CA" dirty="0" smtClean="0"/>
              <a:t>	</a:t>
            </a:r>
            <a:r>
              <a:rPr lang="en-CA" dirty="0" smtClean="0">
                <a:solidFill>
                  <a:schemeClr val="bg1">
                    <a:lumMod val="75000"/>
                    <a:lumOff val="25000"/>
                  </a:schemeClr>
                </a:solidFill>
              </a:rPr>
              <a:t>- Christmas, </a:t>
            </a:r>
            <a:r>
              <a:rPr lang="en-CA" dirty="0" err="1" smtClean="0">
                <a:solidFill>
                  <a:schemeClr val="bg1">
                    <a:lumMod val="75000"/>
                    <a:lumOff val="25000"/>
                  </a:schemeClr>
                </a:solidFill>
              </a:rPr>
              <a:t>Encyclopedia</a:t>
            </a:r>
            <a:r>
              <a:rPr lang="en-CA" dirty="0" smtClean="0">
                <a:solidFill>
                  <a:schemeClr val="bg1">
                    <a:lumMod val="75000"/>
                    <a:lumOff val="25000"/>
                  </a:schemeClr>
                </a:solidFill>
              </a:rPr>
              <a:t> Americana (1944 edition), </a:t>
            </a:r>
          </a:p>
          <a:p>
            <a:endParaRPr lang="en-CA" dirty="0" smtClean="0"/>
          </a:p>
          <a:p>
            <a:pPr>
              <a:buNone/>
            </a:pPr>
            <a:r>
              <a:rPr lang="en-CA" dirty="0" smtClean="0"/>
              <a:t>	</a:t>
            </a:r>
            <a:r>
              <a:rPr lang="en-CA" dirty="0" smtClean="0">
                <a:solidFill>
                  <a:schemeClr val="tx2"/>
                </a:solidFill>
              </a:rPr>
              <a:t>"in [C.E.] 354, Bishop </a:t>
            </a:r>
            <a:r>
              <a:rPr lang="en-CA" dirty="0" err="1" smtClean="0">
                <a:solidFill>
                  <a:schemeClr val="tx2"/>
                </a:solidFill>
              </a:rPr>
              <a:t>Liberius</a:t>
            </a:r>
            <a:r>
              <a:rPr lang="en-CA" dirty="0" smtClean="0">
                <a:solidFill>
                  <a:schemeClr val="tx2"/>
                </a:solidFill>
              </a:rPr>
              <a:t> of Rome ordered the people to celebrate on December 25. He probably chose this date because the people of Rome already observed it as the Feast of Saturn, celebrating the birthday of the sun. Christians </a:t>
            </a:r>
            <a:r>
              <a:rPr lang="en-CA" dirty="0" err="1" smtClean="0">
                <a:solidFill>
                  <a:schemeClr val="tx2"/>
                </a:solidFill>
              </a:rPr>
              <a:t>honored</a:t>
            </a:r>
            <a:r>
              <a:rPr lang="en-CA" dirty="0" smtClean="0">
                <a:solidFill>
                  <a:schemeClr val="tx2"/>
                </a:solidFill>
              </a:rPr>
              <a:t> Christ in-stead of Saturn, as the Light of the world," </a:t>
            </a:r>
            <a:r>
              <a:rPr lang="en-CA" dirty="0" smtClean="0"/>
              <a:t/>
            </a:r>
            <a:br>
              <a:rPr lang="en-CA" dirty="0" smtClean="0"/>
            </a:br>
            <a:r>
              <a:rPr lang="en-CA" dirty="0" smtClean="0">
                <a:solidFill>
                  <a:schemeClr val="bg1">
                    <a:lumMod val="75000"/>
                    <a:lumOff val="25000"/>
                  </a:schemeClr>
                </a:solidFill>
              </a:rPr>
              <a:t>- Christmas,  The World Book </a:t>
            </a:r>
            <a:r>
              <a:rPr lang="en-CA" dirty="0" err="1" smtClean="0">
                <a:solidFill>
                  <a:schemeClr val="bg1">
                    <a:lumMod val="75000"/>
                    <a:lumOff val="25000"/>
                  </a:schemeClr>
                </a:solidFill>
              </a:rPr>
              <a:t>Encyclopedia</a:t>
            </a:r>
            <a:r>
              <a:rPr lang="en-CA" dirty="0" smtClean="0">
                <a:solidFill>
                  <a:schemeClr val="bg1">
                    <a:lumMod val="75000"/>
                    <a:lumOff val="25000"/>
                  </a:schemeClr>
                </a:solidFill>
              </a:rPr>
              <a:t> (1962), p. 416.</a:t>
            </a:r>
            <a:endParaRPr lang="en-CA" dirty="0">
              <a:solidFill>
                <a:schemeClr val="bg1">
                  <a:lumMod val="75000"/>
                  <a:lumOff val="25000"/>
                </a:schemeClr>
              </a:solidFill>
            </a:endParaRPr>
          </a:p>
        </p:txBody>
      </p:sp>
      <p:sp>
        <p:nvSpPr>
          <p:cNvPr id="3" name="Title 2"/>
          <p:cNvSpPr>
            <a:spLocks noGrp="1"/>
          </p:cNvSpPr>
          <p:nvPr>
            <p:ph type="title"/>
          </p:nvPr>
        </p:nvSpPr>
        <p:spPr>
          <a:xfrm>
            <a:off x="457200" y="152400"/>
            <a:ext cx="8229600" cy="1062022"/>
          </a:xfrm>
        </p:spPr>
        <p:txBody>
          <a:bodyPr/>
          <a:lstStyle/>
          <a:p>
            <a:r>
              <a:rPr lang="en-CA" dirty="0" smtClean="0"/>
              <a:t>Why December 25</a:t>
            </a:r>
            <a:r>
              <a:rPr lang="en-CA" baseline="30000" dirty="0" smtClean="0"/>
              <a:t>th</a:t>
            </a:r>
            <a:r>
              <a:rPr lang="en-CA" dirty="0" smtClean="0"/>
              <a:t>?</a:t>
            </a:r>
            <a:endParaRPr lang="en-C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1357298"/>
            <a:ext cx="8329642" cy="4881578"/>
          </a:xfrm>
        </p:spPr>
        <p:txBody>
          <a:bodyPr>
            <a:normAutofit fontScale="85000" lnSpcReduction="20000"/>
          </a:bodyPr>
          <a:lstStyle/>
          <a:p>
            <a:pPr>
              <a:buNone/>
            </a:pPr>
            <a:r>
              <a:rPr lang="en-CA" dirty="0" smtClean="0"/>
              <a:t>	</a:t>
            </a:r>
            <a:r>
              <a:rPr lang="en-CA" dirty="0" smtClean="0">
                <a:solidFill>
                  <a:schemeClr val="tx2"/>
                </a:solidFill>
              </a:rPr>
              <a:t>"Prior to the celebration of Christmas, December 25 in the Roman world was the </a:t>
            </a:r>
            <a:r>
              <a:rPr lang="en-CA" dirty="0" err="1" smtClean="0">
                <a:solidFill>
                  <a:schemeClr val="tx2"/>
                </a:solidFill>
              </a:rPr>
              <a:t>Natalis</a:t>
            </a:r>
            <a:r>
              <a:rPr lang="en-CA" dirty="0" smtClean="0">
                <a:solidFill>
                  <a:schemeClr val="tx2"/>
                </a:solidFill>
              </a:rPr>
              <a:t> Solis </a:t>
            </a:r>
            <a:r>
              <a:rPr lang="en-CA" dirty="0" err="1" smtClean="0">
                <a:solidFill>
                  <a:schemeClr val="tx2"/>
                </a:solidFill>
              </a:rPr>
              <a:t>Invicti</a:t>
            </a:r>
            <a:r>
              <a:rPr lang="en-CA" dirty="0" smtClean="0">
                <a:solidFill>
                  <a:schemeClr val="tx2"/>
                </a:solidFill>
              </a:rPr>
              <a:t>, the Birthday of the Unconquerable Sun. This feast, which took place just after the winter solstice of the Julian calendar, was in </a:t>
            </a:r>
            <a:r>
              <a:rPr lang="en-CA" dirty="0" err="1" smtClean="0">
                <a:solidFill>
                  <a:schemeClr val="tx2"/>
                </a:solidFill>
              </a:rPr>
              <a:t>honor</a:t>
            </a:r>
            <a:r>
              <a:rPr lang="en-CA" dirty="0" smtClean="0">
                <a:solidFill>
                  <a:schemeClr val="tx2"/>
                </a:solidFill>
              </a:rPr>
              <a:t> of the Sun God, Mithras."  </a:t>
            </a:r>
            <a:r>
              <a:rPr lang="en-CA" dirty="0" smtClean="0"/>
              <a:t/>
            </a:r>
            <a:br>
              <a:rPr lang="en-CA" dirty="0" smtClean="0"/>
            </a:br>
            <a:r>
              <a:rPr lang="en-CA" dirty="0" smtClean="0">
                <a:solidFill>
                  <a:schemeClr val="bg1">
                    <a:lumMod val="75000"/>
                    <a:lumOff val="25000"/>
                  </a:schemeClr>
                </a:solidFill>
              </a:rPr>
              <a:t>- Celebrations: The Complete Book of American Holidays </a:t>
            </a:r>
            <a:br>
              <a:rPr lang="en-CA" dirty="0" smtClean="0">
                <a:solidFill>
                  <a:schemeClr val="bg1">
                    <a:lumMod val="75000"/>
                    <a:lumOff val="25000"/>
                  </a:schemeClr>
                </a:solidFill>
              </a:rPr>
            </a:br>
            <a:r>
              <a:rPr lang="en-CA" dirty="0" smtClean="0">
                <a:solidFill>
                  <a:schemeClr val="bg1">
                    <a:lumMod val="75000"/>
                    <a:lumOff val="25000"/>
                  </a:schemeClr>
                </a:solidFill>
              </a:rPr>
              <a:t>by Robert J. Myers</a:t>
            </a:r>
          </a:p>
          <a:p>
            <a:endParaRPr lang="en-CA" dirty="0" smtClean="0"/>
          </a:p>
          <a:p>
            <a:pPr>
              <a:buNone/>
            </a:pPr>
            <a:r>
              <a:rPr lang="en-CA" dirty="0" smtClean="0"/>
              <a:t>	</a:t>
            </a:r>
            <a:r>
              <a:rPr lang="en-CA" dirty="0" smtClean="0">
                <a:solidFill>
                  <a:schemeClr val="tx2"/>
                </a:solidFill>
              </a:rPr>
              <a:t>"In the Roman Empire, </a:t>
            </a:r>
            <a:r>
              <a:rPr lang="en-CA" dirty="0" err="1" smtClean="0">
                <a:solidFill>
                  <a:schemeClr val="tx2"/>
                </a:solidFill>
              </a:rPr>
              <a:t>Mithra</a:t>
            </a:r>
            <a:r>
              <a:rPr lang="en-CA" dirty="0" smtClean="0">
                <a:solidFill>
                  <a:schemeClr val="tx2"/>
                </a:solidFill>
              </a:rPr>
              <a:t> became associated with the sun, and was referred to as the Sol </a:t>
            </a:r>
            <a:r>
              <a:rPr lang="en-CA" dirty="0" err="1" smtClean="0">
                <a:solidFill>
                  <a:schemeClr val="tx2"/>
                </a:solidFill>
              </a:rPr>
              <a:t>Invictus</a:t>
            </a:r>
            <a:r>
              <a:rPr lang="en-CA" dirty="0" smtClean="0">
                <a:solidFill>
                  <a:schemeClr val="tx2"/>
                </a:solidFill>
              </a:rPr>
              <a:t>, or unconquerable sun.  The first day of the week -- Sunday -- was devoted to prayer to him.  Mithraism became the official religion of Rome for some 300 years.  The early Christian church later adopted Sunday as their holy day, and December 25 as the birthday of Jesus."</a:t>
            </a:r>
          </a:p>
          <a:p>
            <a:pPr>
              <a:buNone/>
            </a:pPr>
            <a:r>
              <a:rPr lang="en-CA" dirty="0" smtClean="0"/>
              <a:t>	</a:t>
            </a:r>
            <a:r>
              <a:rPr lang="en-CA" dirty="0" smtClean="0">
                <a:solidFill>
                  <a:schemeClr val="bg1">
                    <a:lumMod val="75000"/>
                    <a:lumOff val="25000"/>
                  </a:schemeClr>
                </a:solidFill>
              </a:rPr>
              <a:t>- The Philosophies and Religions of the Roman Empire, by Dr. C. George </a:t>
            </a:r>
            <a:r>
              <a:rPr lang="en-CA" dirty="0" err="1" smtClean="0">
                <a:solidFill>
                  <a:schemeClr val="bg1">
                    <a:lumMod val="75000"/>
                    <a:lumOff val="25000"/>
                  </a:schemeClr>
                </a:solidFill>
              </a:rPr>
              <a:t>Boeree</a:t>
            </a:r>
            <a:r>
              <a:rPr lang="en-CA" dirty="0" smtClean="0">
                <a:solidFill>
                  <a:schemeClr val="bg1">
                    <a:lumMod val="75000"/>
                    <a:lumOff val="25000"/>
                  </a:schemeClr>
                </a:solidFill>
              </a:rPr>
              <a:t>, </a:t>
            </a:r>
            <a:r>
              <a:rPr lang="en-CA" sz="2100" dirty="0" smtClean="0">
                <a:solidFill>
                  <a:schemeClr val="bg1">
                    <a:lumMod val="75000"/>
                    <a:lumOff val="25000"/>
                  </a:schemeClr>
                </a:solidFill>
              </a:rPr>
              <a:t>(http://webspace.ship.edu/cgboer/romanempire.html)</a:t>
            </a:r>
            <a:endParaRPr lang="en-CA" sz="2100" dirty="0">
              <a:solidFill>
                <a:schemeClr val="bg1">
                  <a:lumMod val="75000"/>
                  <a:lumOff val="25000"/>
                </a:schemeClr>
              </a:solidFill>
            </a:endParaRPr>
          </a:p>
        </p:txBody>
      </p:sp>
      <p:sp>
        <p:nvSpPr>
          <p:cNvPr id="3" name="Title 2"/>
          <p:cNvSpPr>
            <a:spLocks noGrp="1"/>
          </p:cNvSpPr>
          <p:nvPr>
            <p:ph type="title"/>
          </p:nvPr>
        </p:nvSpPr>
        <p:spPr>
          <a:xfrm>
            <a:off x="457200" y="152400"/>
            <a:ext cx="8229600" cy="919146"/>
          </a:xfrm>
        </p:spPr>
        <p:txBody>
          <a:bodyPr/>
          <a:lstStyle/>
          <a:p>
            <a:r>
              <a:rPr lang="en-CA" dirty="0" smtClean="0"/>
              <a:t>Why December 25</a:t>
            </a:r>
            <a:r>
              <a:rPr lang="en-CA" baseline="30000" dirty="0" smtClean="0"/>
              <a:t>th</a:t>
            </a:r>
            <a:r>
              <a:rPr lang="en-CA" dirty="0" smtClean="0"/>
              <a:t>?</a:t>
            </a:r>
            <a:endParaRPr lang="en-C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0034" y="1643050"/>
            <a:ext cx="8229600" cy="4833958"/>
          </a:xfrm>
        </p:spPr>
        <p:txBody>
          <a:bodyPr>
            <a:normAutofit fontScale="85000" lnSpcReduction="20000"/>
          </a:bodyPr>
          <a:lstStyle/>
          <a:p>
            <a:pPr>
              <a:buNone/>
            </a:pPr>
            <a:r>
              <a:rPr lang="en-CA" dirty="0" smtClean="0"/>
              <a:t>	</a:t>
            </a:r>
            <a:r>
              <a:rPr lang="en-CA" dirty="0" smtClean="0">
                <a:solidFill>
                  <a:schemeClr val="tx2"/>
                </a:solidFill>
              </a:rPr>
              <a:t>"... that date of the pagan festival for the birthday of Helios, December 25, was taken over by Christians for the birthday of the Christ."   </a:t>
            </a:r>
            <a:r>
              <a:rPr lang="en-CA" dirty="0" smtClean="0"/>
              <a:t/>
            </a:r>
            <a:br>
              <a:rPr lang="en-CA" dirty="0" smtClean="0"/>
            </a:br>
            <a:r>
              <a:rPr lang="en-CA" dirty="0" smtClean="0">
                <a:solidFill>
                  <a:schemeClr val="bg1">
                    <a:lumMod val="75000"/>
                    <a:lumOff val="25000"/>
                  </a:schemeClr>
                </a:solidFill>
              </a:rPr>
              <a:t>- The Harvest of Hellenism, by F.E. Peters (New York, 1970) p.443</a:t>
            </a:r>
          </a:p>
          <a:p>
            <a:endParaRPr lang="en-CA" dirty="0" smtClean="0"/>
          </a:p>
          <a:p>
            <a:pPr>
              <a:buNone/>
            </a:pPr>
            <a:r>
              <a:rPr lang="en-CA" dirty="0" smtClean="0"/>
              <a:t>	</a:t>
            </a:r>
            <a:r>
              <a:rPr lang="en-CA" dirty="0" smtClean="0">
                <a:solidFill>
                  <a:schemeClr val="tx2"/>
                </a:solidFill>
              </a:rPr>
              <a:t>"Why, we may ask, did the Church choose December 25 for the celebration of her Founder's Birth? No one now imagines that the date is supported by a reliable tradition; it is only one of various guesses of early Christian writers. As a learned eighteenth-century Jesuit has pointed out, there is not a single month in the year to which the Nativity has not been assigned by some writer or other. The real reason for the choice of the day most probably was, that upon it fell the pagan festival just mentioned [the birthday of the unconquered Sun]."   </a:t>
            </a:r>
          </a:p>
          <a:p>
            <a:pPr>
              <a:buNone/>
            </a:pPr>
            <a:r>
              <a:rPr lang="en-CA" dirty="0" smtClean="0"/>
              <a:t>	</a:t>
            </a:r>
            <a:r>
              <a:rPr lang="en-CA" dirty="0" smtClean="0">
                <a:solidFill>
                  <a:schemeClr val="bg1">
                    <a:lumMod val="75000"/>
                    <a:lumOff val="25000"/>
                  </a:schemeClr>
                </a:solidFill>
              </a:rPr>
              <a:t>- Christmas in Ritual and Tradition, Christian and Pagan, </a:t>
            </a:r>
            <a:br>
              <a:rPr lang="en-CA" dirty="0" smtClean="0">
                <a:solidFill>
                  <a:schemeClr val="bg1">
                    <a:lumMod val="75000"/>
                    <a:lumOff val="25000"/>
                  </a:schemeClr>
                </a:solidFill>
              </a:rPr>
            </a:br>
            <a:r>
              <a:rPr lang="en-CA" dirty="0" smtClean="0">
                <a:solidFill>
                  <a:schemeClr val="bg1">
                    <a:lumMod val="75000"/>
                    <a:lumOff val="25000"/>
                  </a:schemeClr>
                </a:solidFill>
              </a:rPr>
              <a:t>by Clement A. Miles, p.22</a:t>
            </a:r>
            <a:endParaRPr lang="en-CA" dirty="0">
              <a:solidFill>
                <a:schemeClr val="bg1">
                  <a:lumMod val="75000"/>
                  <a:lumOff val="25000"/>
                </a:schemeClr>
              </a:solidFill>
            </a:endParaRPr>
          </a:p>
        </p:txBody>
      </p:sp>
      <p:sp>
        <p:nvSpPr>
          <p:cNvPr id="3" name="Title 2"/>
          <p:cNvSpPr>
            <a:spLocks noGrp="1"/>
          </p:cNvSpPr>
          <p:nvPr>
            <p:ph type="title"/>
          </p:nvPr>
        </p:nvSpPr>
        <p:spPr>
          <a:xfrm>
            <a:off x="428596" y="357166"/>
            <a:ext cx="8229600" cy="871558"/>
          </a:xfrm>
        </p:spPr>
        <p:txBody>
          <a:bodyPr/>
          <a:lstStyle/>
          <a:p>
            <a:r>
              <a:rPr lang="en-CA" dirty="0" smtClean="0"/>
              <a:t>Why December 25</a:t>
            </a:r>
            <a:r>
              <a:rPr lang="en-CA" baseline="30000" dirty="0" smtClean="0"/>
              <a:t>th</a:t>
            </a:r>
            <a:r>
              <a:rPr lang="en-CA" dirty="0" smtClean="0"/>
              <a:t>?</a:t>
            </a:r>
            <a:endParaRPr lang="en-C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329642" cy="5119710"/>
          </a:xfrm>
        </p:spPr>
        <p:txBody>
          <a:bodyPr>
            <a:normAutofit fontScale="85000" lnSpcReduction="20000"/>
          </a:bodyPr>
          <a:lstStyle/>
          <a:p>
            <a:pPr>
              <a:buNone/>
            </a:pPr>
            <a:r>
              <a:rPr lang="en-CA" dirty="0" smtClean="0"/>
              <a:t>	</a:t>
            </a:r>
            <a:r>
              <a:rPr lang="en-CA" dirty="0" smtClean="0">
                <a:solidFill>
                  <a:schemeClr val="tx2"/>
                </a:solidFill>
              </a:rPr>
              <a:t>"Moreover, hundreds of millions continue to celebrate the 25th of December as the birth of Jesus Christ, completely oblivious to the notion that this date does not represent the 'real' birthday of the Jewish son of God. Lest 'Christmas' eventually end up being acknowledged widely as the birthday not of the Jewish messiah but of the sun, it needs to be immortalized that for hundreds of years that day was celebrated as the birthday of Jesus Christ."</a:t>
            </a:r>
          </a:p>
          <a:p>
            <a:pPr>
              <a:buNone/>
            </a:pPr>
            <a:r>
              <a:rPr lang="en-CA" dirty="0" smtClean="0"/>
              <a:t>	</a:t>
            </a:r>
            <a:r>
              <a:rPr lang="en-CA" dirty="0" smtClean="0">
                <a:solidFill>
                  <a:schemeClr val="bg1">
                    <a:lumMod val="75000"/>
                    <a:lumOff val="25000"/>
                  </a:schemeClr>
                </a:solidFill>
              </a:rPr>
              <a:t>- Christ in Egypt: The Horus-Jesus Connection, </a:t>
            </a:r>
            <a:br>
              <a:rPr lang="en-CA" dirty="0" smtClean="0">
                <a:solidFill>
                  <a:schemeClr val="bg1">
                    <a:lumMod val="75000"/>
                    <a:lumOff val="25000"/>
                  </a:schemeClr>
                </a:solidFill>
              </a:rPr>
            </a:br>
            <a:r>
              <a:rPr lang="en-CA" dirty="0" smtClean="0">
                <a:solidFill>
                  <a:schemeClr val="bg1">
                    <a:lumMod val="75000"/>
                    <a:lumOff val="25000"/>
                  </a:schemeClr>
                </a:solidFill>
              </a:rPr>
              <a:t>by D. M. Murdock and </a:t>
            </a:r>
            <a:r>
              <a:rPr lang="en-CA" dirty="0" err="1" smtClean="0">
                <a:solidFill>
                  <a:schemeClr val="bg1">
                    <a:lumMod val="75000"/>
                    <a:lumOff val="25000"/>
                  </a:schemeClr>
                </a:solidFill>
              </a:rPr>
              <a:t>Acharya</a:t>
            </a:r>
            <a:r>
              <a:rPr lang="en-CA" dirty="0" smtClean="0">
                <a:solidFill>
                  <a:schemeClr val="bg1">
                    <a:lumMod val="75000"/>
                    <a:lumOff val="25000"/>
                  </a:schemeClr>
                </a:solidFill>
              </a:rPr>
              <a:t> S., p.80</a:t>
            </a:r>
          </a:p>
          <a:p>
            <a:endParaRPr lang="en-CA" dirty="0" smtClean="0"/>
          </a:p>
          <a:p>
            <a:pPr>
              <a:buNone/>
            </a:pPr>
            <a:r>
              <a:rPr lang="en-CA" dirty="0" smtClean="0"/>
              <a:t>	</a:t>
            </a:r>
            <a:r>
              <a:rPr lang="en-CA" dirty="0" smtClean="0">
                <a:solidFill>
                  <a:schemeClr val="tx2"/>
                </a:solidFill>
              </a:rPr>
              <a:t>"The bottom line is that there are no reliable historical documents that would place the birth of Jesus on December 25th.  On the other hand, there is overwhelming documentation that the birthday of many of the sun gods of antiquity was recognized as December 25th."</a:t>
            </a:r>
          </a:p>
          <a:p>
            <a:pPr>
              <a:buNone/>
            </a:pPr>
            <a:r>
              <a:rPr lang="en-CA" dirty="0" smtClean="0"/>
              <a:t>	</a:t>
            </a:r>
            <a:r>
              <a:rPr lang="en-CA" dirty="0" smtClean="0">
                <a:solidFill>
                  <a:schemeClr val="bg1">
                    <a:lumMod val="75000"/>
                    <a:lumOff val="25000"/>
                  </a:schemeClr>
                </a:solidFill>
              </a:rPr>
              <a:t>- Christmas, by Richard Rives, </a:t>
            </a:r>
            <a:r>
              <a:rPr lang="en-CA" sz="2400" dirty="0" smtClean="0">
                <a:solidFill>
                  <a:schemeClr val="bg1">
                    <a:lumMod val="75000"/>
                    <a:lumOff val="25000"/>
                  </a:schemeClr>
                </a:solidFill>
              </a:rPr>
              <a:t>(http://www.toolong.com/pages/christmas.htm)</a:t>
            </a:r>
            <a:endParaRPr lang="en-CA" sz="2400" dirty="0">
              <a:solidFill>
                <a:schemeClr val="bg1">
                  <a:lumMod val="75000"/>
                  <a:lumOff val="25000"/>
                </a:schemeClr>
              </a:solidFill>
            </a:endParaRPr>
          </a:p>
        </p:txBody>
      </p:sp>
      <p:sp>
        <p:nvSpPr>
          <p:cNvPr id="3" name="Title 2"/>
          <p:cNvSpPr>
            <a:spLocks noGrp="1"/>
          </p:cNvSpPr>
          <p:nvPr>
            <p:ph type="title"/>
          </p:nvPr>
        </p:nvSpPr>
        <p:spPr>
          <a:xfrm>
            <a:off x="571472" y="142852"/>
            <a:ext cx="8229600" cy="990584"/>
          </a:xfrm>
        </p:spPr>
        <p:txBody>
          <a:bodyPr/>
          <a:lstStyle/>
          <a:p>
            <a:r>
              <a:rPr lang="en-CA" dirty="0" smtClean="0"/>
              <a:t>Why December 25</a:t>
            </a:r>
            <a:r>
              <a:rPr lang="en-CA" baseline="30000" dirty="0" smtClean="0"/>
              <a:t>th</a:t>
            </a:r>
            <a:r>
              <a:rPr lang="en-CA" dirty="0" smtClean="0"/>
              <a:t>?</a:t>
            </a:r>
            <a:endParaRPr lang="en-CA"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33958"/>
          </a:xfrm>
        </p:spPr>
        <p:txBody>
          <a:bodyPr>
            <a:normAutofit fontScale="92500" lnSpcReduction="10000"/>
          </a:bodyPr>
          <a:lstStyle/>
          <a:p>
            <a:pPr>
              <a:buNone/>
            </a:pPr>
            <a:r>
              <a:rPr lang="en-CA" dirty="0" smtClean="0"/>
              <a:t>	</a:t>
            </a:r>
            <a:r>
              <a:rPr lang="en-CA" dirty="0" smtClean="0">
                <a:solidFill>
                  <a:schemeClr val="tx2"/>
                </a:solidFill>
              </a:rPr>
              <a:t>"Before Christmas was ever invented, December 25th was known as "the birthday of the unconquered sun" and it was celebrated as the birthday of pagan gods such as Mithras, </a:t>
            </a:r>
            <a:r>
              <a:rPr lang="en-CA" dirty="0" err="1" smtClean="0">
                <a:solidFill>
                  <a:schemeClr val="tx2"/>
                </a:solidFill>
              </a:rPr>
              <a:t>Attis</a:t>
            </a:r>
            <a:r>
              <a:rPr lang="en-CA" dirty="0" smtClean="0">
                <a:solidFill>
                  <a:schemeClr val="tx2"/>
                </a:solidFill>
              </a:rPr>
              <a:t>, Sol, Dionysus and others."   </a:t>
            </a:r>
            <a:r>
              <a:rPr lang="en-CA" dirty="0" smtClean="0"/>
              <a:t/>
            </a:r>
            <a:br>
              <a:rPr lang="en-CA" dirty="0" smtClean="0"/>
            </a:br>
            <a:r>
              <a:rPr lang="en-CA" dirty="0" smtClean="0">
                <a:solidFill>
                  <a:schemeClr val="bg1">
                    <a:lumMod val="75000"/>
                    <a:lumOff val="25000"/>
                  </a:schemeClr>
                </a:solidFill>
              </a:rPr>
              <a:t>- Pagans Celebrated Dec. 25th BEFORE Christmas Was Invented, News Article from Tuesday, December 16, 2008, </a:t>
            </a:r>
            <a:r>
              <a:rPr lang="en-CA" sz="1500" dirty="0" smtClean="0">
                <a:solidFill>
                  <a:schemeClr val="bg1">
                    <a:lumMod val="75000"/>
                    <a:lumOff val="25000"/>
                  </a:schemeClr>
                </a:solidFill>
              </a:rPr>
              <a:t>(http://themoralcollapseofamerica.blogspot.com/2008/12/pagans-celebrated-dec-25th-before.html)</a:t>
            </a:r>
          </a:p>
          <a:p>
            <a:endParaRPr lang="en-CA" dirty="0" smtClean="0"/>
          </a:p>
          <a:p>
            <a:r>
              <a:rPr lang="en-CA" dirty="0" smtClean="0"/>
              <a:t>Wow! Apparently,  the Christian Church in the fourth century decided that they are going to start celebrating the birth of Jesus on December 25th, which happened to be the same date that the pagans were celebrating as the birth of numerous sun gods.  </a:t>
            </a:r>
          </a:p>
          <a:p>
            <a:r>
              <a:rPr lang="en-CA" dirty="0" smtClean="0"/>
              <a:t>Why in the world would they do such a thing?</a:t>
            </a:r>
            <a:endParaRPr lang="en-CA" dirty="0"/>
          </a:p>
        </p:txBody>
      </p:sp>
      <p:sp>
        <p:nvSpPr>
          <p:cNvPr id="3" name="Title 2"/>
          <p:cNvSpPr>
            <a:spLocks noGrp="1"/>
          </p:cNvSpPr>
          <p:nvPr>
            <p:ph type="title"/>
          </p:nvPr>
        </p:nvSpPr>
        <p:spPr>
          <a:xfrm>
            <a:off x="428596" y="357166"/>
            <a:ext cx="8229600" cy="847708"/>
          </a:xfrm>
        </p:spPr>
        <p:txBody>
          <a:bodyPr/>
          <a:lstStyle/>
          <a:p>
            <a:r>
              <a:rPr lang="en-CA" dirty="0" smtClean="0"/>
              <a:t>Why December 25</a:t>
            </a:r>
            <a:r>
              <a:rPr lang="en-CA" baseline="30000" dirty="0" smtClean="0"/>
              <a:t>th</a:t>
            </a:r>
            <a:r>
              <a:rPr lang="en-CA" dirty="0" smtClean="0"/>
              <a:t>?</a:t>
            </a:r>
            <a:endParaRPr lang="en-CA"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57298"/>
            <a:ext cx="8229600" cy="5286412"/>
          </a:xfrm>
        </p:spPr>
        <p:txBody>
          <a:bodyPr>
            <a:normAutofit fontScale="77500" lnSpcReduction="20000"/>
          </a:bodyPr>
          <a:lstStyle/>
          <a:p>
            <a:pPr>
              <a:buNone/>
            </a:pPr>
            <a:r>
              <a:rPr lang="en-CA" dirty="0" smtClean="0"/>
              <a:t>	</a:t>
            </a:r>
            <a:r>
              <a:rPr lang="en-CA" dirty="0" smtClean="0">
                <a:solidFill>
                  <a:schemeClr val="tx2"/>
                </a:solidFill>
              </a:rPr>
              <a:t>"Long before the fourth century, and long before the Christian era itself, a festival was celebrated among the heathen, at that precise time of the year, in </a:t>
            </a:r>
            <a:r>
              <a:rPr lang="en-CA" dirty="0" err="1" smtClean="0">
                <a:solidFill>
                  <a:schemeClr val="tx2"/>
                </a:solidFill>
              </a:rPr>
              <a:t>honor</a:t>
            </a:r>
            <a:r>
              <a:rPr lang="en-CA" dirty="0" smtClean="0">
                <a:solidFill>
                  <a:schemeClr val="tx2"/>
                </a:solidFill>
              </a:rPr>
              <a:t> of the birth of the son of the Babylonian queen of heaven. It may fairly be presumed that, in order to conciliate the heathen, and to swell the number of the nominal adherents of Christianity, the Roman Church, giving it only the name of Christ adopted the same festival. This tendency on the part of Christians to meet Paganism halfway was very early developed; and we find Tertullian, even in his day, about the year 230, bitterly lamenting the inconsistency of the disciples of Christ in this respect, and contrasting it with the strict fidelity of the Pagans to their own superstition"</a:t>
            </a:r>
          </a:p>
          <a:p>
            <a:pPr>
              <a:buNone/>
            </a:pPr>
            <a:r>
              <a:rPr lang="en-CA" dirty="0" smtClean="0"/>
              <a:t>	</a:t>
            </a:r>
            <a:r>
              <a:rPr lang="en-CA" dirty="0" smtClean="0">
                <a:solidFill>
                  <a:schemeClr val="bg1">
                    <a:lumMod val="75000"/>
                    <a:lumOff val="25000"/>
                  </a:schemeClr>
                </a:solidFill>
              </a:rPr>
              <a:t>- Two </a:t>
            </a:r>
            <a:r>
              <a:rPr lang="en-CA" dirty="0" err="1" smtClean="0">
                <a:solidFill>
                  <a:schemeClr val="bg1">
                    <a:lumMod val="75000"/>
                    <a:lumOff val="25000"/>
                  </a:schemeClr>
                </a:solidFill>
              </a:rPr>
              <a:t>Babylons</a:t>
            </a:r>
            <a:r>
              <a:rPr lang="en-CA" dirty="0" smtClean="0">
                <a:solidFill>
                  <a:schemeClr val="bg1">
                    <a:lumMod val="75000"/>
                    <a:lumOff val="25000"/>
                  </a:schemeClr>
                </a:solidFill>
              </a:rPr>
              <a:t>, by Alexander </a:t>
            </a:r>
            <a:r>
              <a:rPr lang="en-CA" dirty="0" err="1" smtClean="0">
                <a:solidFill>
                  <a:schemeClr val="bg1">
                    <a:lumMod val="75000"/>
                    <a:lumOff val="25000"/>
                  </a:schemeClr>
                </a:solidFill>
              </a:rPr>
              <a:t>Hislop</a:t>
            </a:r>
            <a:r>
              <a:rPr lang="en-CA" dirty="0" smtClean="0">
                <a:solidFill>
                  <a:schemeClr val="bg1">
                    <a:lumMod val="75000"/>
                    <a:lumOff val="25000"/>
                  </a:schemeClr>
                </a:solidFill>
              </a:rPr>
              <a:t>, p. 93</a:t>
            </a:r>
          </a:p>
          <a:p>
            <a:endParaRPr lang="en-CA" dirty="0" smtClean="0"/>
          </a:p>
          <a:p>
            <a:pPr>
              <a:buNone/>
            </a:pPr>
            <a:r>
              <a:rPr lang="en-CA" dirty="0" smtClean="0"/>
              <a:t>	</a:t>
            </a:r>
            <a:r>
              <a:rPr lang="en-CA" dirty="0" smtClean="0">
                <a:solidFill>
                  <a:schemeClr val="tx2"/>
                </a:solidFill>
              </a:rPr>
              <a:t>“December 25 was the date of the Roman pagan festival inaugurated in 274 as the birthday of the unconquered sun which at the winter solstice begins again to show an increase in light. Sometime before 336 the Church in Rome, unable to stamp out this pagan festival, spiritualized it as the Feast of the Nativity of the Sun of Righteousness.”  </a:t>
            </a:r>
          </a:p>
          <a:p>
            <a:pPr>
              <a:buNone/>
            </a:pPr>
            <a:r>
              <a:rPr lang="en-CA" dirty="0" smtClean="0"/>
              <a:t>	</a:t>
            </a:r>
            <a:r>
              <a:rPr lang="en-CA" dirty="0" smtClean="0">
                <a:solidFill>
                  <a:schemeClr val="bg1">
                    <a:lumMod val="75000"/>
                    <a:lumOff val="25000"/>
                  </a:schemeClr>
                </a:solidFill>
              </a:rPr>
              <a:t>- New International Dictionary of the Christian Church, p. 223</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847708"/>
          </a:xfrm>
        </p:spPr>
        <p:txBody>
          <a:bodyPr/>
          <a:lstStyle/>
          <a:p>
            <a:r>
              <a:rPr lang="en-CA" dirty="0" smtClean="0"/>
              <a:t>Why the same date as the pagans?</a:t>
            </a:r>
            <a:endParaRPr lang="en-CA"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33958"/>
          </a:xfrm>
        </p:spPr>
        <p:txBody>
          <a:bodyPr>
            <a:normAutofit fontScale="85000" lnSpcReduction="20000"/>
          </a:bodyPr>
          <a:lstStyle/>
          <a:p>
            <a:pPr>
              <a:buNone/>
            </a:pPr>
            <a:r>
              <a:rPr lang="en-CA" dirty="0" smtClean="0"/>
              <a:t>	</a:t>
            </a:r>
            <a:r>
              <a:rPr lang="en-CA" dirty="0" smtClean="0">
                <a:solidFill>
                  <a:schemeClr val="tx2"/>
                </a:solidFill>
              </a:rPr>
              <a:t>"After the peace the Church of Rome, to facilitate the acceptance of the faith by the pagan masses, found it convenient to institute the 25th of December as the feast of the temporal birth of Christ, to divert them from the pagan feast, celebrated on the same day in </a:t>
            </a:r>
            <a:r>
              <a:rPr lang="en-CA" dirty="0" err="1" smtClean="0">
                <a:solidFill>
                  <a:schemeClr val="tx2"/>
                </a:solidFill>
              </a:rPr>
              <a:t>honor</a:t>
            </a:r>
            <a:r>
              <a:rPr lang="en-CA" dirty="0" smtClean="0">
                <a:solidFill>
                  <a:schemeClr val="tx2"/>
                </a:solidFill>
              </a:rPr>
              <a:t> of the “Invincible Sun” Mithras, the conqueror of darkness."</a:t>
            </a:r>
          </a:p>
          <a:p>
            <a:pPr>
              <a:buNone/>
            </a:pPr>
            <a:r>
              <a:rPr lang="en-CA" dirty="0" smtClean="0"/>
              <a:t>	</a:t>
            </a:r>
            <a:r>
              <a:rPr lang="en-CA" dirty="0" smtClean="0">
                <a:solidFill>
                  <a:schemeClr val="bg1">
                    <a:lumMod val="75000"/>
                    <a:lumOff val="25000"/>
                  </a:schemeClr>
                </a:solidFill>
              </a:rPr>
              <a:t>- </a:t>
            </a:r>
            <a:r>
              <a:rPr lang="en-CA" dirty="0" err="1" smtClean="0">
                <a:solidFill>
                  <a:schemeClr val="bg1">
                    <a:lumMod val="75000"/>
                    <a:lumOff val="25000"/>
                  </a:schemeClr>
                </a:solidFill>
              </a:rPr>
              <a:t>Manuale</a:t>
            </a:r>
            <a:r>
              <a:rPr lang="en-CA" dirty="0" smtClean="0">
                <a:solidFill>
                  <a:schemeClr val="bg1">
                    <a:lumMod val="75000"/>
                    <a:lumOff val="25000"/>
                  </a:schemeClr>
                </a:solidFill>
              </a:rPr>
              <a:t> </a:t>
            </a:r>
            <a:r>
              <a:rPr lang="en-CA" dirty="0" err="1" smtClean="0">
                <a:solidFill>
                  <a:schemeClr val="bg1">
                    <a:lumMod val="75000"/>
                    <a:lumOff val="25000"/>
                  </a:schemeClr>
                </a:solidFill>
              </a:rPr>
              <a:t>di</a:t>
            </a:r>
            <a:r>
              <a:rPr lang="en-CA" dirty="0" smtClean="0">
                <a:solidFill>
                  <a:schemeClr val="bg1">
                    <a:lumMod val="75000"/>
                    <a:lumOff val="25000"/>
                  </a:schemeClr>
                </a:solidFill>
              </a:rPr>
              <a:t> </a:t>
            </a:r>
            <a:r>
              <a:rPr lang="en-CA" dirty="0" err="1" smtClean="0">
                <a:solidFill>
                  <a:schemeClr val="bg1">
                    <a:lumMod val="75000"/>
                    <a:lumOff val="25000"/>
                  </a:schemeClr>
                </a:solidFill>
              </a:rPr>
              <a:t>Storia</a:t>
            </a:r>
            <a:r>
              <a:rPr lang="en-CA" dirty="0" smtClean="0">
                <a:solidFill>
                  <a:schemeClr val="bg1">
                    <a:lumMod val="75000"/>
                    <a:lumOff val="25000"/>
                  </a:schemeClr>
                </a:solidFill>
              </a:rPr>
              <a:t> </a:t>
            </a:r>
            <a:r>
              <a:rPr lang="en-CA" dirty="0" err="1" smtClean="0">
                <a:solidFill>
                  <a:schemeClr val="bg1">
                    <a:lumMod val="75000"/>
                    <a:lumOff val="25000"/>
                  </a:schemeClr>
                </a:solidFill>
              </a:rPr>
              <a:t>Liturgica</a:t>
            </a:r>
            <a:r>
              <a:rPr lang="en-CA" dirty="0" smtClean="0">
                <a:solidFill>
                  <a:schemeClr val="bg1">
                    <a:lumMod val="75000"/>
                    <a:lumOff val="25000"/>
                  </a:schemeClr>
                </a:solidFill>
              </a:rPr>
              <a:t>, by Mario </a:t>
            </a:r>
            <a:r>
              <a:rPr lang="en-CA" dirty="0" err="1" smtClean="0">
                <a:solidFill>
                  <a:schemeClr val="bg1">
                    <a:lumMod val="75000"/>
                    <a:lumOff val="25000"/>
                  </a:schemeClr>
                </a:solidFill>
              </a:rPr>
              <a:t>Righetti</a:t>
            </a:r>
            <a:r>
              <a:rPr lang="en-CA" dirty="0" smtClean="0">
                <a:solidFill>
                  <a:schemeClr val="bg1">
                    <a:lumMod val="75000"/>
                    <a:lumOff val="25000"/>
                  </a:schemeClr>
                </a:solidFill>
              </a:rPr>
              <a:t>,  1955, II, p. 67.</a:t>
            </a:r>
          </a:p>
          <a:p>
            <a:endParaRPr lang="en-CA" dirty="0" smtClean="0"/>
          </a:p>
          <a:p>
            <a:pPr>
              <a:buNone/>
            </a:pPr>
            <a:r>
              <a:rPr lang="en-CA" dirty="0" smtClean="0"/>
              <a:t>	</a:t>
            </a:r>
            <a:r>
              <a:rPr lang="en-CA" dirty="0" smtClean="0">
                <a:solidFill>
                  <a:schemeClr val="tx2"/>
                </a:solidFill>
              </a:rPr>
              <a:t>"Historians agree that through the subsequent centuries, traditions from ancient pagan (non-Christian) religions became intertwined with those of Christianity, and depending upon one's point of view, either paganism became Christianized, or Christianity became </a:t>
            </a:r>
            <a:r>
              <a:rPr lang="en-CA" dirty="0" err="1" smtClean="0">
                <a:solidFill>
                  <a:schemeClr val="tx2"/>
                </a:solidFill>
              </a:rPr>
              <a:t>paganized</a:t>
            </a:r>
            <a:r>
              <a:rPr lang="en-CA" dirty="0" smtClean="0">
                <a:solidFill>
                  <a:schemeClr val="tx2"/>
                </a:solidFill>
              </a:rPr>
              <a:t>."  </a:t>
            </a:r>
          </a:p>
          <a:p>
            <a:pPr>
              <a:buNone/>
            </a:pPr>
            <a:r>
              <a:rPr lang="en-CA" dirty="0" smtClean="0"/>
              <a:t>	</a:t>
            </a:r>
            <a:r>
              <a:rPr lang="en-CA" dirty="0" smtClean="0">
                <a:solidFill>
                  <a:schemeClr val="bg1">
                    <a:lumMod val="75000"/>
                    <a:lumOff val="25000"/>
                  </a:schemeClr>
                </a:solidFill>
              </a:rPr>
              <a:t>- Christmas in America becomes battleground, by Joe Kovacs, </a:t>
            </a:r>
            <a:r>
              <a:rPr lang="en-CA" sz="2100" dirty="0" smtClean="0">
                <a:solidFill>
                  <a:schemeClr val="bg1">
                    <a:lumMod val="75000"/>
                    <a:lumOff val="25000"/>
                  </a:schemeClr>
                </a:solidFill>
              </a:rPr>
              <a:t>(http://www.wnd.com/index.php?fa=PAGE.view&amp;pageId=16242)</a:t>
            </a:r>
          </a:p>
          <a:p>
            <a:endParaRPr lang="en-CA" dirty="0"/>
          </a:p>
        </p:txBody>
      </p:sp>
      <p:sp>
        <p:nvSpPr>
          <p:cNvPr id="3" name="Title 2"/>
          <p:cNvSpPr>
            <a:spLocks noGrp="1"/>
          </p:cNvSpPr>
          <p:nvPr>
            <p:ph type="title"/>
          </p:nvPr>
        </p:nvSpPr>
        <p:spPr>
          <a:xfrm>
            <a:off x="457200" y="152400"/>
            <a:ext cx="8229600" cy="990584"/>
          </a:xfrm>
        </p:spPr>
        <p:txBody>
          <a:bodyPr/>
          <a:lstStyle/>
          <a:p>
            <a:r>
              <a:rPr lang="en-CA" dirty="0" smtClean="0"/>
              <a:t>Why the same date as the pagans?</a:t>
            </a:r>
            <a:endParaRPr lang="en-C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905396"/>
          </a:xfrm>
        </p:spPr>
        <p:txBody>
          <a:bodyPr>
            <a:normAutofit fontScale="92500"/>
          </a:bodyPr>
          <a:lstStyle/>
          <a:p>
            <a:r>
              <a:rPr lang="en-CA" dirty="0" smtClean="0"/>
              <a:t>You would have to be living under a rock to have not heard of Christmas.  It is celebrated across the globe by Christians and non-Christians alike. </a:t>
            </a:r>
          </a:p>
          <a:p>
            <a:r>
              <a:rPr lang="en-CA" dirty="0" smtClean="0"/>
              <a:t>Traditions and celebrations vary and are influenced greatly by a person's nationality, culture and religious background. </a:t>
            </a:r>
          </a:p>
          <a:p>
            <a:r>
              <a:rPr lang="en-CA" dirty="0" smtClean="0"/>
              <a:t>However, a few things I've noticed are fairly common during this winter festival:</a:t>
            </a:r>
          </a:p>
          <a:p>
            <a:endParaRPr lang="en-CA" dirty="0" smtClean="0"/>
          </a:p>
          <a:p>
            <a:pPr lvl="1"/>
            <a:r>
              <a:rPr lang="en-CA" dirty="0" smtClean="0"/>
              <a:t>Celebrating the Birth of Jesus </a:t>
            </a:r>
          </a:p>
          <a:p>
            <a:pPr lvl="1"/>
            <a:r>
              <a:rPr lang="en-CA" dirty="0" smtClean="0"/>
              <a:t>Putting up and decorating a Christmas Tree</a:t>
            </a:r>
          </a:p>
          <a:p>
            <a:pPr lvl="1"/>
            <a:r>
              <a:rPr lang="en-CA" dirty="0" smtClean="0"/>
              <a:t>Decorating Homes, Churches, Schools, Workplaces, etc.. </a:t>
            </a:r>
          </a:p>
          <a:p>
            <a:pPr lvl="1"/>
            <a:r>
              <a:rPr lang="en-CA" dirty="0" smtClean="0"/>
              <a:t>Exchanging gifts, going to parties, spending money, etc..</a:t>
            </a:r>
            <a:endParaRPr lang="en-CA" dirty="0"/>
          </a:p>
        </p:txBody>
      </p:sp>
      <p:sp>
        <p:nvSpPr>
          <p:cNvPr id="3" name="Title 2"/>
          <p:cNvSpPr>
            <a:spLocks noGrp="1"/>
          </p:cNvSpPr>
          <p:nvPr>
            <p:ph type="title"/>
          </p:nvPr>
        </p:nvSpPr>
        <p:spPr>
          <a:xfrm>
            <a:off x="428596" y="428604"/>
            <a:ext cx="8229600" cy="871558"/>
          </a:xfrm>
        </p:spPr>
        <p:txBody>
          <a:bodyPr/>
          <a:lstStyle/>
          <a:p>
            <a:r>
              <a:rPr lang="en-CA" dirty="0" smtClean="0"/>
              <a:t>The Christmas Celebration</a:t>
            </a:r>
            <a:endParaRPr lang="en-C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20" y="1000108"/>
            <a:ext cx="8501122" cy="5500726"/>
          </a:xfrm>
        </p:spPr>
        <p:txBody>
          <a:bodyPr>
            <a:normAutofit fontScale="77500" lnSpcReduction="20000"/>
          </a:bodyPr>
          <a:lstStyle/>
          <a:p>
            <a:pPr>
              <a:lnSpc>
                <a:spcPct val="120000"/>
              </a:lnSpc>
              <a:buNone/>
            </a:pPr>
            <a:r>
              <a:rPr lang="en-CA" dirty="0" smtClean="0"/>
              <a:t>	</a:t>
            </a:r>
            <a:r>
              <a:rPr lang="en-CA" dirty="0" smtClean="0">
                <a:solidFill>
                  <a:schemeClr val="tx2"/>
                </a:solidFill>
              </a:rPr>
              <a:t>“The pagan Saturnalia [an eight-day December 17-24 festival] and </a:t>
            </a:r>
            <a:r>
              <a:rPr lang="en-CA" dirty="0" err="1" smtClean="0">
                <a:solidFill>
                  <a:schemeClr val="tx2"/>
                </a:solidFill>
              </a:rPr>
              <a:t>Brumalia</a:t>
            </a:r>
            <a:r>
              <a:rPr lang="en-CA" dirty="0" smtClean="0">
                <a:solidFill>
                  <a:schemeClr val="tx2"/>
                </a:solidFill>
              </a:rPr>
              <a:t> [The December 25 celebration] were too deeply entrenched in popular custom to be set aside by Christian influence,” </a:t>
            </a:r>
            <a:r>
              <a:rPr lang="en-CA" dirty="0" smtClean="0"/>
              <a:t/>
            </a:r>
            <a:br>
              <a:rPr lang="en-CA" dirty="0" smtClean="0"/>
            </a:br>
            <a:r>
              <a:rPr lang="en-CA" sz="2300" dirty="0" smtClean="0">
                <a:solidFill>
                  <a:schemeClr val="bg1">
                    <a:lumMod val="75000"/>
                    <a:lumOff val="25000"/>
                  </a:schemeClr>
                </a:solidFill>
              </a:rPr>
              <a:t>- Christmas, New </a:t>
            </a:r>
            <a:r>
              <a:rPr lang="en-CA" sz="2300" dirty="0" err="1" smtClean="0">
                <a:solidFill>
                  <a:schemeClr val="bg1">
                    <a:lumMod val="75000"/>
                    <a:lumOff val="25000"/>
                  </a:schemeClr>
                </a:solidFill>
              </a:rPr>
              <a:t>Schaff</a:t>
            </a:r>
            <a:r>
              <a:rPr lang="en-CA" sz="2300" dirty="0" smtClean="0">
                <a:solidFill>
                  <a:schemeClr val="bg1">
                    <a:lumMod val="75000"/>
                    <a:lumOff val="25000"/>
                  </a:schemeClr>
                </a:solidFill>
              </a:rPr>
              <a:t>-Herzog </a:t>
            </a:r>
            <a:r>
              <a:rPr lang="en-CA" sz="2300" dirty="0" err="1" smtClean="0">
                <a:solidFill>
                  <a:schemeClr val="bg1">
                    <a:lumMod val="75000"/>
                    <a:lumOff val="25000"/>
                  </a:schemeClr>
                </a:solidFill>
              </a:rPr>
              <a:t>Encyclopedia</a:t>
            </a:r>
            <a:r>
              <a:rPr lang="en-CA" sz="2300" dirty="0" smtClean="0">
                <a:solidFill>
                  <a:schemeClr val="bg1">
                    <a:lumMod val="75000"/>
                    <a:lumOff val="25000"/>
                  </a:schemeClr>
                </a:solidFill>
              </a:rPr>
              <a:t> of Religious Knowledge,  p. 48.</a:t>
            </a:r>
          </a:p>
          <a:p>
            <a:endParaRPr lang="en-CA" dirty="0" smtClean="0"/>
          </a:p>
          <a:p>
            <a:pPr>
              <a:buNone/>
            </a:pPr>
            <a:r>
              <a:rPr lang="en-CA" dirty="0" smtClean="0">
                <a:solidFill>
                  <a:schemeClr val="tx2"/>
                </a:solidFill>
              </a:rPr>
              <a:t>	"But let your works shine, says He; Matthew 5:16 but now all our shops and gates shine! You will now-a-days find more doors of heathens without lamps and laurel-wreaths than of Christians." </a:t>
            </a:r>
          </a:p>
          <a:p>
            <a:pPr>
              <a:buNone/>
            </a:pPr>
            <a:r>
              <a:rPr lang="en-CA" dirty="0" smtClean="0"/>
              <a:t>	</a:t>
            </a:r>
            <a:r>
              <a:rPr lang="en-CA" dirty="0" smtClean="0">
                <a:solidFill>
                  <a:schemeClr val="bg1">
                    <a:lumMod val="75000"/>
                    <a:lumOff val="25000"/>
                  </a:schemeClr>
                </a:solidFill>
              </a:rPr>
              <a:t>- On Idolatry, by Tertullian (2nd-3rd century Christian writer), Chapter  15</a:t>
            </a:r>
          </a:p>
          <a:p>
            <a:pPr>
              <a:buNone/>
            </a:pPr>
            <a:r>
              <a:rPr lang="en-CA" dirty="0" smtClean="0">
                <a:solidFill>
                  <a:schemeClr val="bg1">
                    <a:lumMod val="75000"/>
                    <a:lumOff val="25000"/>
                  </a:schemeClr>
                </a:solidFill>
              </a:rPr>
              <a:t>	</a:t>
            </a:r>
            <a:r>
              <a:rPr lang="en-CA" sz="2300" dirty="0" smtClean="0">
                <a:solidFill>
                  <a:schemeClr val="bg1">
                    <a:lumMod val="75000"/>
                    <a:lumOff val="25000"/>
                  </a:schemeClr>
                </a:solidFill>
              </a:rPr>
              <a:t>(http://www.newadvent.org/fathers/0302.htm)</a:t>
            </a:r>
          </a:p>
          <a:p>
            <a:endParaRPr lang="en-CA" dirty="0" smtClean="0"/>
          </a:p>
          <a:p>
            <a:pPr>
              <a:buNone/>
            </a:pPr>
            <a:r>
              <a:rPr lang="en-CA" dirty="0" smtClean="0"/>
              <a:t>	</a:t>
            </a:r>
            <a:r>
              <a:rPr lang="en-CA" dirty="0" smtClean="0">
                <a:solidFill>
                  <a:schemeClr val="tx2"/>
                </a:solidFill>
              </a:rPr>
              <a:t>"The conflict is keen at first; the Church authorities fight tooth and nail against these relics of heathenism, these devilish rites; but mankind's instinctive paganism is </a:t>
            </a:r>
            <a:r>
              <a:rPr lang="en-CA" dirty="0" err="1" smtClean="0">
                <a:solidFill>
                  <a:schemeClr val="tx2"/>
                </a:solidFill>
              </a:rPr>
              <a:t>insuppressible</a:t>
            </a:r>
            <a:r>
              <a:rPr lang="en-CA" dirty="0" smtClean="0">
                <a:solidFill>
                  <a:schemeClr val="tx2"/>
                </a:solidFill>
              </a:rPr>
              <a:t>, the practices continue as ritual, though losing much of their meaning, and the Church, weary of denouncing, comes to wink at them, while the pagan joy in earthly life begins to colour her own festival."</a:t>
            </a:r>
          </a:p>
          <a:p>
            <a:pPr>
              <a:buNone/>
            </a:pPr>
            <a:r>
              <a:rPr lang="en-CA" dirty="0" smtClean="0"/>
              <a:t>	 </a:t>
            </a:r>
            <a:r>
              <a:rPr lang="en-CA" dirty="0" smtClean="0">
                <a:solidFill>
                  <a:schemeClr val="bg1">
                    <a:lumMod val="75000"/>
                    <a:lumOff val="25000"/>
                  </a:schemeClr>
                </a:solidFill>
              </a:rPr>
              <a:t>- Christmas in Ritual and Tradition, Christian and Pagan, </a:t>
            </a:r>
            <a:br>
              <a:rPr lang="en-CA" dirty="0" smtClean="0">
                <a:solidFill>
                  <a:schemeClr val="bg1">
                    <a:lumMod val="75000"/>
                    <a:lumOff val="25000"/>
                  </a:schemeClr>
                </a:solidFill>
              </a:rPr>
            </a:br>
            <a:r>
              <a:rPr lang="en-CA" dirty="0" smtClean="0">
                <a:solidFill>
                  <a:schemeClr val="bg1">
                    <a:lumMod val="75000"/>
                    <a:lumOff val="25000"/>
                  </a:schemeClr>
                </a:solidFill>
              </a:rPr>
              <a:t>    by Clement A. Miles, p.25</a:t>
            </a:r>
            <a:endParaRPr lang="en-CA" dirty="0">
              <a:solidFill>
                <a:schemeClr val="bg1">
                  <a:lumMod val="75000"/>
                  <a:lumOff val="25000"/>
                </a:schemeClr>
              </a:solidFill>
            </a:endParaRPr>
          </a:p>
        </p:txBody>
      </p:sp>
      <p:sp>
        <p:nvSpPr>
          <p:cNvPr id="3" name="Title 2"/>
          <p:cNvSpPr>
            <a:spLocks noGrp="1"/>
          </p:cNvSpPr>
          <p:nvPr>
            <p:ph type="title"/>
          </p:nvPr>
        </p:nvSpPr>
        <p:spPr>
          <a:xfrm>
            <a:off x="457200" y="152400"/>
            <a:ext cx="8229600" cy="776270"/>
          </a:xfrm>
        </p:spPr>
        <p:txBody>
          <a:bodyPr/>
          <a:lstStyle/>
          <a:p>
            <a:r>
              <a:rPr lang="en-CA" dirty="0" smtClean="0"/>
              <a:t>Why the same date as the pagans?</a:t>
            </a:r>
            <a:endParaRPr lang="en-CA"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1285860"/>
            <a:ext cx="8329642" cy="5357850"/>
          </a:xfrm>
        </p:spPr>
        <p:txBody>
          <a:bodyPr>
            <a:normAutofit fontScale="85000" lnSpcReduction="20000"/>
          </a:bodyPr>
          <a:lstStyle/>
          <a:p>
            <a:pPr>
              <a:buNone/>
            </a:pPr>
            <a:r>
              <a:rPr lang="en-CA" dirty="0" smtClean="0"/>
              <a:t>	</a:t>
            </a:r>
            <a:r>
              <a:rPr lang="en-CA" dirty="0" smtClean="0">
                <a:solidFill>
                  <a:schemeClr val="tx2"/>
                </a:solidFill>
              </a:rPr>
              <a:t>"Certain popular holidays, such as Yule, and customs such as lighting candles and offering small sacrifices under certain holy trees could not be easily suppressed, so they were given new meanings.  Yuletide rituals were incorporated into Christmas. The candles were lit to remember Christ as light of the world.  The holy offerings came to symbolize the gifts the wise men brought."</a:t>
            </a:r>
          </a:p>
          <a:p>
            <a:pPr>
              <a:buNone/>
            </a:pPr>
            <a:r>
              <a:rPr lang="en-CA" dirty="0" smtClean="0"/>
              <a:t>	</a:t>
            </a:r>
            <a:r>
              <a:rPr lang="en-CA" dirty="0" smtClean="0">
                <a:solidFill>
                  <a:schemeClr val="bg1">
                    <a:lumMod val="75000"/>
                    <a:lumOff val="25000"/>
                  </a:schemeClr>
                </a:solidFill>
              </a:rPr>
              <a:t>-  The Solstice Evergreen: The History, Folklore and Origins of the Christmas Tree, by Sheryl Ann </a:t>
            </a:r>
            <a:r>
              <a:rPr lang="en-CA" dirty="0" err="1" smtClean="0">
                <a:solidFill>
                  <a:schemeClr val="bg1">
                    <a:lumMod val="75000"/>
                    <a:lumOff val="25000"/>
                  </a:schemeClr>
                </a:solidFill>
              </a:rPr>
              <a:t>Karas</a:t>
            </a:r>
            <a:r>
              <a:rPr lang="en-CA" dirty="0" smtClean="0">
                <a:solidFill>
                  <a:schemeClr val="bg1">
                    <a:lumMod val="75000"/>
                    <a:lumOff val="25000"/>
                  </a:schemeClr>
                </a:solidFill>
              </a:rPr>
              <a:t> (Fairfield: </a:t>
            </a:r>
            <a:r>
              <a:rPr lang="en-CA" dirty="0" err="1" smtClean="0">
                <a:solidFill>
                  <a:schemeClr val="bg1">
                    <a:lumMod val="75000"/>
                    <a:lumOff val="25000"/>
                  </a:schemeClr>
                </a:solidFill>
              </a:rPr>
              <a:t>Aslan</a:t>
            </a:r>
            <a:r>
              <a:rPr lang="en-CA" dirty="0" smtClean="0">
                <a:solidFill>
                  <a:schemeClr val="bg1">
                    <a:lumMod val="75000"/>
                    <a:lumOff val="25000"/>
                  </a:schemeClr>
                </a:solidFill>
              </a:rPr>
              <a:t> Publishing, 1998).  p. 91</a:t>
            </a:r>
          </a:p>
          <a:p>
            <a:endParaRPr lang="en-CA" dirty="0" smtClean="0"/>
          </a:p>
          <a:p>
            <a:pPr>
              <a:buNone/>
            </a:pPr>
            <a:r>
              <a:rPr lang="en-CA" dirty="0" smtClean="0"/>
              <a:t>	</a:t>
            </a:r>
            <a:r>
              <a:rPr lang="en-CA" dirty="0" smtClean="0">
                <a:solidFill>
                  <a:schemeClr val="tx2"/>
                </a:solidFill>
              </a:rPr>
              <a:t>"1st century believers, taught personally by Christ, did not celebrate His birthday. 2nd century theologians condemned the thought. Only after severe persecution, destruction and inaccessibility of biblical scripture and the blending of pagan doctrine with the worship of God was the </a:t>
            </a:r>
            <a:r>
              <a:rPr lang="en-CA" dirty="0" err="1" smtClean="0">
                <a:solidFill>
                  <a:schemeClr val="tx2"/>
                </a:solidFill>
              </a:rPr>
              <a:t>Mithraic</a:t>
            </a:r>
            <a:r>
              <a:rPr lang="en-CA" dirty="0" smtClean="0">
                <a:solidFill>
                  <a:schemeClr val="tx2"/>
                </a:solidFill>
              </a:rPr>
              <a:t> celebration of December 25th proclaimed to be "Christian" in nature."</a:t>
            </a:r>
          </a:p>
          <a:p>
            <a:pPr>
              <a:buNone/>
            </a:pPr>
            <a:r>
              <a:rPr lang="en-CA" dirty="0" smtClean="0"/>
              <a:t>	</a:t>
            </a:r>
            <a:r>
              <a:rPr lang="en-CA" dirty="0" smtClean="0">
                <a:solidFill>
                  <a:schemeClr val="bg1">
                    <a:lumMod val="75000"/>
                    <a:lumOff val="25000"/>
                  </a:schemeClr>
                </a:solidFill>
              </a:rPr>
              <a:t>- Christmas, by Richard Rives, </a:t>
            </a:r>
            <a:r>
              <a:rPr lang="en-CA" sz="1800" dirty="0" smtClean="0">
                <a:solidFill>
                  <a:schemeClr val="bg1">
                    <a:lumMod val="75000"/>
                    <a:lumOff val="25000"/>
                  </a:schemeClr>
                </a:solidFill>
              </a:rPr>
              <a:t>(http://www.toolong.com/pages/christmas.htm)</a:t>
            </a:r>
            <a:endParaRPr lang="en-CA" sz="1800"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Why the same date as the pagans?</a:t>
            </a:r>
            <a:endParaRPr lang="en-CA"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214422"/>
            <a:ext cx="8229600" cy="5357850"/>
          </a:xfrm>
        </p:spPr>
        <p:txBody>
          <a:bodyPr>
            <a:normAutofit fontScale="77500" lnSpcReduction="20000"/>
          </a:bodyPr>
          <a:lstStyle/>
          <a:p>
            <a:pPr>
              <a:buNone/>
            </a:pPr>
            <a:r>
              <a:rPr lang="en-CA" dirty="0" smtClean="0"/>
              <a:t>	</a:t>
            </a:r>
            <a:r>
              <a:rPr lang="en-CA" dirty="0" smtClean="0">
                <a:solidFill>
                  <a:schemeClr val="tx2"/>
                </a:solidFill>
              </a:rPr>
              <a:t>"It was a custom of the Pagans to celebrate on the same 25 December the birthday of the Sun, at which they kindled lights in token of festivity. In these solemnities and revelries the Christians also took part. Accordingly when the doctors of the Church perceived that the Christians had a leaning to this festival, they took counsel and resolved that the true Nativity should be solemnised on that day."  </a:t>
            </a:r>
            <a:r>
              <a:rPr lang="en-CA" dirty="0" smtClean="0"/>
              <a:t/>
            </a:r>
            <a:br>
              <a:rPr lang="en-CA" dirty="0" smtClean="0"/>
            </a:br>
            <a:r>
              <a:rPr lang="en-CA" dirty="0" smtClean="0">
                <a:solidFill>
                  <a:schemeClr val="bg1">
                    <a:lumMod val="75000"/>
                    <a:lumOff val="25000"/>
                  </a:schemeClr>
                </a:solidFill>
              </a:rPr>
              <a:t>- </a:t>
            </a:r>
            <a:r>
              <a:rPr lang="en-CA" dirty="0" err="1" smtClean="0">
                <a:solidFill>
                  <a:schemeClr val="bg1">
                    <a:lumMod val="75000"/>
                    <a:lumOff val="25000"/>
                  </a:schemeClr>
                </a:solidFill>
              </a:rPr>
              <a:t>Syriac</a:t>
            </a:r>
            <a:r>
              <a:rPr lang="en-CA" dirty="0" smtClean="0">
                <a:solidFill>
                  <a:schemeClr val="bg1">
                    <a:lumMod val="75000"/>
                    <a:lumOff val="25000"/>
                  </a:schemeClr>
                </a:solidFill>
              </a:rPr>
              <a:t> bishop Jacob Bar-</a:t>
            </a:r>
            <a:r>
              <a:rPr lang="en-CA" dirty="0" err="1" smtClean="0">
                <a:solidFill>
                  <a:schemeClr val="bg1">
                    <a:lumMod val="75000"/>
                    <a:lumOff val="25000"/>
                  </a:schemeClr>
                </a:solidFill>
              </a:rPr>
              <a:t>Salibi</a:t>
            </a:r>
            <a:r>
              <a:rPr lang="en-CA" dirty="0" smtClean="0">
                <a:solidFill>
                  <a:schemeClr val="bg1">
                    <a:lumMod val="75000"/>
                    <a:lumOff val="25000"/>
                  </a:schemeClr>
                </a:solidFill>
              </a:rPr>
              <a:t>, cited in Christianity and Paganism in the Fourth to Eighth Centuries, Ramsay </a:t>
            </a:r>
            <a:r>
              <a:rPr lang="en-CA" dirty="0" err="1" smtClean="0">
                <a:solidFill>
                  <a:schemeClr val="bg1">
                    <a:lumMod val="75000"/>
                    <a:lumOff val="25000"/>
                  </a:schemeClr>
                </a:solidFill>
              </a:rPr>
              <a:t>MacMullen</a:t>
            </a:r>
            <a:r>
              <a:rPr lang="en-CA" dirty="0" smtClean="0">
                <a:solidFill>
                  <a:schemeClr val="bg1">
                    <a:lumMod val="75000"/>
                    <a:lumOff val="25000"/>
                  </a:schemeClr>
                </a:solidFill>
              </a:rPr>
              <a:t>. Yale: 1997, p. 155</a:t>
            </a:r>
          </a:p>
          <a:p>
            <a:endParaRPr lang="en-CA" dirty="0" smtClean="0"/>
          </a:p>
          <a:p>
            <a:pPr>
              <a:buNone/>
            </a:pPr>
            <a:r>
              <a:rPr lang="en-CA" dirty="0" smtClean="0"/>
              <a:t>	</a:t>
            </a:r>
            <a:r>
              <a:rPr lang="en-CA" dirty="0" smtClean="0">
                <a:solidFill>
                  <a:schemeClr val="tx2"/>
                </a:solidFill>
              </a:rPr>
              <a:t>"In 375 A.D., the Church announced that the birth date of Christ had been discovered to be December 25, and allowed some of the light-hearted customs of the older celebration, such as feasting, dancing and the exchange of gifts, to be incorporated into the reverent observance of Christmas. The use of greenery, however, popularly used to decorate homes and holy places during Saturnalia, was still prohibited as pagan idolatry."</a:t>
            </a:r>
          </a:p>
          <a:p>
            <a:pPr>
              <a:buNone/>
            </a:pPr>
            <a:r>
              <a:rPr lang="en-CA" dirty="0" smtClean="0"/>
              <a:t>	</a:t>
            </a:r>
            <a:r>
              <a:rPr lang="en-CA" dirty="0" smtClean="0">
                <a:solidFill>
                  <a:schemeClr val="bg1">
                    <a:lumMod val="75000"/>
                    <a:lumOff val="25000"/>
                  </a:schemeClr>
                </a:solidFill>
              </a:rPr>
              <a:t>-  The Solstice Evergreen: The History, Folklore and Origins of the Christmas Tree, by Sheryl Ann </a:t>
            </a:r>
            <a:r>
              <a:rPr lang="en-CA" dirty="0" err="1" smtClean="0">
                <a:solidFill>
                  <a:schemeClr val="bg1">
                    <a:lumMod val="75000"/>
                    <a:lumOff val="25000"/>
                  </a:schemeClr>
                </a:solidFill>
              </a:rPr>
              <a:t>Karas</a:t>
            </a:r>
            <a:r>
              <a:rPr lang="en-CA" dirty="0" smtClean="0">
                <a:solidFill>
                  <a:schemeClr val="bg1">
                    <a:lumMod val="75000"/>
                    <a:lumOff val="25000"/>
                  </a:schemeClr>
                </a:solidFill>
              </a:rPr>
              <a:t> (Fairfield: </a:t>
            </a:r>
            <a:r>
              <a:rPr lang="en-CA" dirty="0" err="1" smtClean="0">
                <a:solidFill>
                  <a:schemeClr val="bg1">
                    <a:lumMod val="75000"/>
                    <a:lumOff val="25000"/>
                  </a:schemeClr>
                </a:solidFill>
              </a:rPr>
              <a:t>Aslan</a:t>
            </a:r>
            <a:r>
              <a:rPr lang="en-CA" dirty="0" smtClean="0">
                <a:solidFill>
                  <a:schemeClr val="bg1">
                    <a:lumMod val="75000"/>
                    <a:lumOff val="25000"/>
                  </a:schemeClr>
                </a:solidFill>
              </a:rPr>
              <a:t> Publishing, 1998).  p. 88</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Why the same date as the pagans?</a:t>
            </a:r>
            <a:endParaRPr lang="en-CA"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92500" lnSpcReduction="10000"/>
          </a:bodyPr>
          <a:lstStyle/>
          <a:p>
            <a:pPr>
              <a:buNone/>
            </a:pPr>
            <a:r>
              <a:rPr lang="en-CA" dirty="0" smtClean="0"/>
              <a:t>	</a:t>
            </a:r>
            <a:r>
              <a:rPr lang="en-CA" dirty="0" smtClean="0">
                <a:solidFill>
                  <a:schemeClr val="tx2"/>
                </a:solidFill>
              </a:rPr>
              <a:t>"The Baal-fire feast, or meeting, was a great festival in Ireland, on the 25th of December, and midsummer eve. Baal, or </a:t>
            </a:r>
            <a:r>
              <a:rPr lang="en-CA" dirty="0" err="1" smtClean="0">
                <a:solidFill>
                  <a:schemeClr val="tx2"/>
                </a:solidFill>
              </a:rPr>
              <a:t>Bel</a:t>
            </a:r>
            <a:r>
              <a:rPr lang="en-CA" dirty="0" smtClean="0">
                <a:solidFill>
                  <a:schemeClr val="tx2"/>
                </a:solidFill>
              </a:rPr>
              <a:t>, was a name of the sun all over the east."   </a:t>
            </a:r>
            <a:r>
              <a:rPr lang="en-CA" dirty="0" smtClean="0"/>
              <a:t/>
            </a:r>
            <a:br>
              <a:rPr lang="en-CA" dirty="0" smtClean="0"/>
            </a:br>
            <a:r>
              <a:rPr lang="en-CA" dirty="0" smtClean="0">
                <a:solidFill>
                  <a:schemeClr val="bg1">
                    <a:lumMod val="75000"/>
                    <a:lumOff val="25000"/>
                  </a:schemeClr>
                </a:solidFill>
              </a:rPr>
              <a:t>- The Christian mythology unveiled, lectures by Logan Mitchell, p.80</a:t>
            </a:r>
          </a:p>
          <a:p>
            <a:endParaRPr lang="en-CA" dirty="0" smtClean="0"/>
          </a:p>
          <a:p>
            <a:pPr>
              <a:buNone/>
            </a:pPr>
            <a:r>
              <a:rPr lang="en-CA" dirty="0" smtClean="0"/>
              <a:t>	</a:t>
            </a:r>
            <a:r>
              <a:rPr lang="en-CA" dirty="0" smtClean="0">
                <a:solidFill>
                  <a:schemeClr val="tx2"/>
                </a:solidFill>
              </a:rPr>
              <a:t>"The Irish have ever been worshippers of Fire and of Baal, and are so to this day. This is owing to the Roman Catholics, who have artfully yielded to the superstitions of the natives, in order to gain and keep up an establishment, grafting Christianity upon Pagan rites."</a:t>
            </a:r>
          </a:p>
          <a:p>
            <a:pPr>
              <a:buNone/>
            </a:pPr>
            <a:r>
              <a:rPr lang="en-CA" dirty="0" smtClean="0"/>
              <a:t>	</a:t>
            </a:r>
            <a:r>
              <a:rPr lang="en-CA" dirty="0" smtClean="0">
                <a:solidFill>
                  <a:schemeClr val="bg1">
                    <a:lumMod val="75000"/>
                    <a:lumOff val="25000"/>
                  </a:schemeClr>
                </a:solidFill>
              </a:rPr>
              <a:t>- Rev. Donald </a:t>
            </a:r>
            <a:r>
              <a:rPr lang="en-CA" dirty="0" err="1" smtClean="0">
                <a:solidFill>
                  <a:schemeClr val="bg1">
                    <a:lumMod val="75000"/>
                    <a:lumOff val="25000"/>
                  </a:schemeClr>
                </a:solidFill>
              </a:rPr>
              <a:t>M'Queen</a:t>
            </a:r>
            <a:r>
              <a:rPr lang="en-CA" dirty="0" smtClean="0">
                <a:solidFill>
                  <a:schemeClr val="bg1">
                    <a:lumMod val="75000"/>
                    <a:lumOff val="25000"/>
                  </a:schemeClr>
                </a:solidFill>
              </a:rPr>
              <a:t>, of </a:t>
            </a:r>
            <a:r>
              <a:rPr lang="en-CA" dirty="0" err="1" smtClean="0">
                <a:solidFill>
                  <a:schemeClr val="bg1">
                    <a:lumMod val="75000"/>
                    <a:lumOff val="25000"/>
                  </a:schemeClr>
                </a:solidFill>
              </a:rPr>
              <a:t>Kilmuir</a:t>
            </a:r>
            <a:r>
              <a:rPr lang="en-CA" dirty="0" smtClean="0">
                <a:solidFill>
                  <a:schemeClr val="bg1">
                    <a:lumMod val="75000"/>
                    <a:lumOff val="25000"/>
                  </a:schemeClr>
                </a:solidFill>
              </a:rPr>
              <a:t>, in the Isle of Skye, </a:t>
            </a:r>
            <a:br>
              <a:rPr lang="en-CA" dirty="0" smtClean="0">
                <a:solidFill>
                  <a:schemeClr val="bg1">
                    <a:lumMod val="75000"/>
                    <a:lumOff val="25000"/>
                  </a:schemeClr>
                </a:solidFill>
              </a:rPr>
            </a:br>
            <a:r>
              <a:rPr lang="en-CA" dirty="0" smtClean="0">
                <a:solidFill>
                  <a:schemeClr val="bg1">
                    <a:lumMod val="75000"/>
                    <a:lumOff val="25000"/>
                  </a:schemeClr>
                </a:solidFill>
              </a:rPr>
              <a:t>on ancient customs preserved in that Island in </a:t>
            </a:r>
            <a:br>
              <a:rPr lang="en-CA" dirty="0" smtClean="0">
                <a:solidFill>
                  <a:schemeClr val="bg1">
                    <a:lumMod val="75000"/>
                    <a:lumOff val="25000"/>
                  </a:schemeClr>
                </a:solidFill>
              </a:rPr>
            </a:br>
            <a:r>
              <a:rPr lang="en-CA" dirty="0" smtClean="0">
                <a:solidFill>
                  <a:schemeClr val="bg1">
                    <a:lumMod val="75000"/>
                    <a:lumOff val="25000"/>
                  </a:schemeClr>
                </a:solidFill>
              </a:rPr>
              <a:t>The Gentleman's Magazine for February 1795:--</a:t>
            </a:r>
          </a:p>
          <a:p>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Why the same date as the pagans?</a:t>
            </a:r>
            <a:endParaRPr lang="en-CA"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92500" lnSpcReduction="20000"/>
          </a:bodyPr>
          <a:lstStyle/>
          <a:p>
            <a:pPr>
              <a:buNone/>
            </a:pPr>
            <a:r>
              <a:rPr lang="en-CA" dirty="0" smtClean="0"/>
              <a:t>	</a:t>
            </a:r>
            <a:r>
              <a:rPr lang="en-CA" dirty="0" smtClean="0">
                <a:solidFill>
                  <a:schemeClr val="tx2"/>
                </a:solidFill>
              </a:rPr>
              <a:t>"The pagan festival with its riot and merrymaking was so popular that Christians were glad of an excuse to continue its celebration with little change in spirit and in manner. Christian preachers of the West and the Near East protested against the unseemly frivolity with which Christ's birthday was celebrated, while Christians of Mesopotamia accused their Western brethren of idolatry and sun worship for adopting as Christian this pagan festival." </a:t>
            </a:r>
            <a:r>
              <a:rPr lang="en-CA" dirty="0" smtClean="0"/>
              <a:t/>
            </a:r>
            <a:br>
              <a:rPr lang="en-CA" dirty="0" smtClean="0"/>
            </a:br>
            <a:r>
              <a:rPr lang="en-CA" dirty="0" smtClean="0">
                <a:solidFill>
                  <a:schemeClr val="bg1">
                    <a:lumMod val="75000"/>
                    <a:lumOff val="25000"/>
                  </a:schemeClr>
                </a:solidFill>
              </a:rPr>
              <a:t>- Christmas, New </a:t>
            </a:r>
            <a:r>
              <a:rPr lang="en-CA" dirty="0" err="1" smtClean="0">
                <a:solidFill>
                  <a:schemeClr val="bg1">
                    <a:lumMod val="75000"/>
                    <a:lumOff val="25000"/>
                  </a:schemeClr>
                </a:solidFill>
              </a:rPr>
              <a:t>Schaff</a:t>
            </a:r>
            <a:r>
              <a:rPr lang="en-CA" dirty="0" smtClean="0">
                <a:solidFill>
                  <a:schemeClr val="bg1">
                    <a:lumMod val="75000"/>
                    <a:lumOff val="25000"/>
                  </a:schemeClr>
                </a:solidFill>
              </a:rPr>
              <a:t>-Herzog </a:t>
            </a:r>
            <a:r>
              <a:rPr lang="en-CA" dirty="0" err="1" smtClean="0">
                <a:solidFill>
                  <a:schemeClr val="bg1">
                    <a:lumMod val="75000"/>
                    <a:lumOff val="25000"/>
                  </a:schemeClr>
                </a:solidFill>
              </a:rPr>
              <a:t>Encyclopedia</a:t>
            </a:r>
            <a:r>
              <a:rPr lang="en-CA" dirty="0" smtClean="0">
                <a:solidFill>
                  <a:schemeClr val="bg1">
                    <a:lumMod val="75000"/>
                    <a:lumOff val="25000"/>
                  </a:schemeClr>
                </a:solidFill>
              </a:rPr>
              <a:t> of Religious Knowledge, p. 48.</a:t>
            </a:r>
            <a:br>
              <a:rPr lang="en-CA" dirty="0" smtClean="0">
                <a:solidFill>
                  <a:schemeClr val="bg1">
                    <a:lumMod val="75000"/>
                    <a:lumOff val="25000"/>
                  </a:schemeClr>
                </a:solidFill>
              </a:rPr>
            </a:br>
            <a:endParaRPr lang="en-CA" dirty="0" smtClean="0">
              <a:solidFill>
                <a:schemeClr val="bg1">
                  <a:lumMod val="75000"/>
                  <a:lumOff val="25000"/>
                </a:schemeClr>
              </a:solidFill>
            </a:endParaRPr>
          </a:p>
          <a:p>
            <a:pPr>
              <a:buNone/>
            </a:pPr>
            <a:r>
              <a:rPr lang="en-CA" dirty="0" smtClean="0"/>
              <a:t>	</a:t>
            </a:r>
            <a:r>
              <a:rPr lang="en-CA" dirty="0" smtClean="0">
                <a:solidFill>
                  <a:schemeClr val="tx2"/>
                </a:solidFill>
              </a:rPr>
              <a:t>"The </a:t>
            </a:r>
            <a:r>
              <a:rPr lang="en-CA" dirty="0" err="1" smtClean="0">
                <a:solidFill>
                  <a:schemeClr val="tx2"/>
                </a:solidFill>
              </a:rPr>
              <a:t>Mithraic</a:t>
            </a:r>
            <a:r>
              <a:rPr lang="en-CA" dirty="0" smtClean="0">
                <a:solidFill>
                  <a:schemeClr val="tx2"/>
                </a:solidFill>
              </a:rPr>
              <a:t> Christians actually continued to celebrate Christmas Day as the birthday of the sun, despite the censures of the Pope; and their Sunday had been adopted by the supplanting faith."</a:t>
            </a:r>
          </a:p>
          <a:p>
            <a:pPr>
              <a:buNone/>
            </a:pPr>
            <a:r>
              <a:rPr lang="en-CA" dirty="0" smtClean="0"/>
              <a:t>	</a:t>
            </a:r>
            <a:r>
              <a:rPr lang="en-CA" dirty="0" smtClean="0">
                <a:solidFill>
                  <a:schemeClr val="bg1">
                    <a:lumMod val="75000"/>
                    <a:lumOff val="25000"/>
                  </a:schemeClr>
                </a:solidFill>
              </a:rPr>
              <a:t>- Pagan </a:t>
            </a:r>
            <a:r>
              <a:rPr lang="en-CA" dirty="0" err="1" smtClean="0">
                <a:solidFill>
                  <a:schemeClr val="bg1">
                    <a:lumMod val="75000"/>
                    <a:lumOff val="25000"/>
                  </a:schemeClr>
                </a:solidFill>
              </a:rPr>
              <a:t>Christs</a:t>
            </a:r>
            <a:r>
              <a:rPr lang="en-CA" dirty="0" smtClean="0">
                <a:solidFill>
                  <a:schemeClr val="bg1">
                    <a:lumMod val="75000"/>
                    <a:lumOff val="25000"/>
                  </a:schemeClr>
                </a:solidFill>
              </a:rPr>
              <a:t>, by John M. Robertson  p.332</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Why the same date as the pagans?</a:t>
            </a:r>
            <a:endParaRPr lang="en-CA"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357274"/>
            <a:ext cx="8229600" cy="5500726"/>
          </a:xfrm>
        </p:spPr>
        <p:txBody>
          <a:bodyPr>
            <a:normAutofit fontScale="92500" lnSpcReduction="10000"/>
          </a:bodyPr>
          <a:lstStyle/>
          <a:p>
            <a:r>
              <a:rPr lang="en-CA" dirty="0" smtClean="0"/>
              <a:t>It's almost unbelievable that the Christian church would allow this to take place.  Why was this time of year so sacred to the sun worshipping pagans anyways?  </a:t>
            </a:r>
          </a:p>
          <a:p>
            <a:endParaRPr lang="en-CA" dirty="0" smtClean="0"/>
          </a:p>
          <a:p>
            <a:pPr>
              <a:buNone/>
            </a:pPr>
            <a:r>
              <a:rPr lang="en-CA" dirty="0" smtClean="0"/>
              <a:t>	</a:t>
            </a:r>
            <a:r>
              <a:rPr lang="en-CA" dirty="0" smtClean="0">
                <a:solidFill>
                  <a:schemeClr val="tx2"/>
                </a:solidFill>
              </a:rPr>
              <a:t>"The ancient winter solstice, December 25, signifies the rebirth of the Unconquered Sun (Sol </a:t>
            </a:r>
            <a:r>
              <a:rPr lang="en-CA" dirty="0" err="1" smtClean="0">
                <a:solidFill>
                  <a:schemeClr val="tx2"/>
                </a:solidFill>
              </a:rPr>
              <a:t>Invictus</a:t>
            </a:r>
            <a:r>
              <a:rPr lang="en-CA" dirty="0" smtClean="0">
                <a:solidFill>
                  <a:schemeClr val="tx2"/>
                </a:solidFill>
              </a:rPr>
              <a:t>).  At this point in the year the days grow longer and light re-enters the world.  As we noted in the last chapter, this festival of the Reborn Sun was initially associated with the solar divinity Mithras and like, so many other ancient religious customs and celebrations, was taken over by the early Christians to maintain a sense of continuity between the old and the new."    </a:t>
            </a:r>
            <a:r>
              <a:rPr lang="en-CA" dirty="0" smtClean="0"/>
              <a:t/>
            </a:r>
            <a:br>
              <a:rPr lang="en-CA" dirty="0" smtClean="0"/>
            </a:br>
            <a:r>
              <a:rPr lang="en-CA" dirty="0" smtClean="0">
                <a:solidFill>
                  <a:schemeClr val="bg1">
                    <a:lumMod val="75000"/>
                    <a:lumOff val="25000"/>
                  </a:schemeClr>
                </a:solidFill>
              </a:rPr>
              <a:t>- Jesus Christ, sun of God: ancient cosmology and early Christian symbolism, by David R.  </a:t>
            </a:r>
            <a:r>
              <a:rPr lang="en-CA" dirty="0" err="1" smtClean="0">
                <a:solidFill>
                  <a:schemeClr val="bg1">
                    <a:lumMod val="75000"/>
                    <a:lumOff val="25000"/>
                  </a:schemeClr>
                </a:solidFill>
              </a:rPr>
              <a:t>Fideler</a:t>
            </a:r>
            <a:r>
              <a:rPr lang="en-CA" dirty="0" smtClean="0">
                <a:solidFill>
                  <a:schemeClr val="bg1">
                    <a:lumMod val="75000"/>
                    <a:lumOff val="25000"/>
                  </a:schemeClr>
                </a:solidFill>
              </a:rPr>
              <a:t>,  p.159</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Why the same date as the pagans?</a:t>
            </a:r>
            <a:endParaRPr lang="en-CA"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357850"/>
          </a:xfrm>
        </p:spPr>
        <p:txBody>
          <a:bodyPr>
            <a:normAutofit fontScale="92500" lnSpcReduction="20000"/>
          </a:bodyPr>
          <a:lstStyle/>
          <a:p>
            <a:pPr>
              <a:buNone/>
            </a:pPr>
            <a:r>
              <a:rPr lang="en-CA" dirty="0" smtClean="0">
                <a:solidFill>
                  <a:schemeClr val="tx2"/>
                </a:solidFill>
              </a:rPr>
              <a:t>	"The largest pagan religious cult which fostered the celebration of December 25 as a holiday throughout the Roman and Greek worlds was the pagan sun worship -- Mithraism...   This winter festival was called 'the Nativity' -- the 'nativity of the sun' " </a:t>
            </a:r>
            <a:r>
              <a:rPr lang="en-CA" dirty="0" smtClean="0"/>
              <a:t/>
            </a:r>
            <a:br>
              <a:rPr lang="en-CA" dirty="0" smtClean="0"/>
            </a:br>
            <a:r>
              <a:rPr lang="en-CA" dirty="0" smtClean="0">
                <a:solidFill>
                  <a:schemeClr val="bg1">
                    <a:lumMod val="75000"/>
                    <a:lumOff val="25000"/>
                  </a:schemeClr>
                </a:solidFill>
              </a:rPr>
              <a:t>- The Golden Bough, by James George Frazer, p. 471</a:t>
            </a:r>
          </a:p>
          <a:p>
            <a:endParaRPr lang="en-CA" dirty="0" smtClean="0"/>
          </a:p>
          <a:p>
            <a:pPr>
              <a:buNone/>
            </a:pPr>
            <a:r>
              <a:rPr lang="en-CA" dirty="0" smtClean="0">
                <a:solidFill>
                  <a:schemeClr val="tx2"/>
                </a:solidFill>
              </a:rPr>
              <a:t>	"the time at which we fix the birth of Jesus Christ, the 25th of December, when the sun has risen one degree above the </a:t>
            </a:r>
            <a:r>
              <a:rPr lang="en-CA" dirty="0" err="1" smtClean="0">
                <a:solidFill>
                  <a:schemeClr val="tx2"/>
                </a:solidFill>
              </a:rPr>
              <a:t>solstitial</a:t>
            </a:r>
            <a:r>
              <a:rPr lang="en-CA" dirty="0" smtClean="0">
                <a:solidFill>
                  <a:schemeClr val="tx2"/>
                </a:solidFill>
              </a:rPr>
              <a:t> point: which answers to a moment to the births of the Egyptian Osiris, the Grecian Bacchus, and the </a:t>
            </a:r>
            <a:r>
              <a:rPr lang="en-CA" dirty="0" err="1" smtClean="0">
                <a:solidFill>
                  <a:schemeClr val="tx2"/>
                </a:solidFill>
              </a:rPr>
              <a:t>Mithra</a:t>
            </a:r>
            <a:r>
              <a:rPr lang="en-CA" dirty="0" smtClean="0">
                <a:solidFill>
                  <a:schemeClr val="tx2"/>
                </a:solidFill>
              </a:rPr>
              <a:t> of the Persians. These mystic births are manifestly identical, being metaphorical of the Sun's annual birth at the winter solstice, after which he gradually becomes, not only figuratively, but positively, the </a:t>
            </a:r>
            <a:r>
              <a:rPr lang="en-CA" dirty="0" err="1" smtClean="0">
                <a:solidFill>
                  <a:schemeClr val="tx2"/>
                </a:solidFill>
              </a:rPr>
              <a:t>Savior</a:t>
            </a:r>
            <a:r>
              <a:rPr lang="en-CA" dirty="0" smtClean="0">
                <a:solidFill>
                  <a:schemeClr val="tx2"/>
                </a:solidFill>
              </a:rPr>
              <a:t> of the world."  </a:t>
            </a:r>
            <a:r>
              <a:rPr lang="en-CA" dirty="0" smtClean="0"/>
              <a:t/>
            </a:r>
            <a:br>
              <a:rPr lang="en-CA" dirty="0" smtClean="0"/>
            </a:br>
            <a:r>
              <a:rPr lang="en-CA" dirty="0" smtClean="0"/>
              <a:t> </a:t>
            </a:r>
            <a:r>
              <a:rPr lang="en-CA" dirty="0" smtClean="0">
                <a:solidFill>
                  <a:schemeClr val="bg1">
                    <a:lumMod val="75000"/>
                    <a:lumOff val="25000"/>
                  </a:schemeClr>
                </a:solidFill>
              </a:rPr>
              <a:t>- The Christian mythology unveiled, lectures </a:t>
            </a:r>
            <a:br>
              <a:rPr lang="en-CA" dirty="0" smtClean="0">
                <a:solidFill>
                  <a:schemeClr val="bg1">
                    <a:lumMod val="75000"/>
                    <a:lumOff val="25000"/>
                  </a:schemeClr>
                </a:solidFill>
              </a:rPr>
            </a:br>
            <a:r>
              <a:rPr lang="en-CA" dirty="0" smtClean="0">
                <a:solidFill>
                  <a:schemeClr val="bg1">
                    <a:lumMod val="75000"/>
                    <a:lumOff val="25000"/>
                  </a:schemeClr>
                </a:solidFill>
              </a:rPr>
              <a:t>by Logan Mitchell, p.86</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Why the same date as the pagans?</a:t>
            </a:r>
            <a:endParaRPr lang="en-CA"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285860"/>
            <a:ext cx="8229600" cy="5143536"/>
          </a:xfrm>
        </p:spPr>
        <p:txBody>
          <a:bodyPr>
            <a:normAutofit fontScale="92500" lnSpcReduction="20000"/>
          </a:bodyPr>
          <a:lstStyle/>
          <a:p>
            <a:pPr>
              <a:buNone/>
            </a:pPr>
            <a:r>
              <a:rPr lang="en-CA" dirty="0" smtClean="0"/>
              <a:t>	</a:t>
            </a:r>
            <a:r>
              <a:rPr lang="en-CA" dirty="0" smtClean="0">
                <a:solidFill>
                  <a:schemeClr val="tx2"/>
                </a:solidFill>
              </a:rPr>
              <a:t>"...another birthday celebrated on the same date by the Romans of the Empire, that of the unconquered Sun, who on December 25, the winter solstice according to the Julian calendar, began to rise to new vigour after his autumnal decline.  ...The 'Dies </a:t>
            </a:r>
            <a:r>
              <a:rPr lang="en-CA" dirty="0" err="1" smtClean="0">
                <a:solidFill>
                  <a:schemeClr val="tx2"/>
                </a:solidFill>
              </a:rPr>
              <a:t>Natalis</a:t>
            </a:r>
            <a:r>
              <a:rPr lang="en-CA" dirty="0" smtClean="0">
                <a:solidFill>
                  <a:schemeClr val="tx2"/>
                </a:solidFill>
              </a:rPr>
              <a:t> </a:t>
            </a:r>
            <a:r>
              <a:rPr lang="en-CA" dirty="0" err="1" smtClean="0">
                <a:solidFill>
                  <a:schemeClr val="tx2"/>
                </a:solidFill>
              </a:rPr>
              <a:t>Invicti</a:t>
            </a:r>
            <a:r>
              <a:rPr lang="en-CA" dirty="0" smtClean="0">
                <a:solidFill>
                  <a:schemeClr val="tx2"/>
                </a:solidFill>
              </a:rPr>
              <a:t>' was probably first celebrated in Rome by order of the Emperor Aurelian, an ardent worshipper of the Syrian sun-god Baal."   </a:t>
            </a:r>
            <a:r>
              <a:rPr lang="en-CA" dirty="0" smtClean="0"/>
              <a:t/>
            </a:r>
            <a:br>
              <a:rPr lang="en-CA" dirty="0" smtClean="0"/>
            </a:br>
            <a:r>
              <a:rPr lang="en-CA" dirty="0" smtClean="0">
                <a:solidFill>
                  <a:schemeClr val="bg1">
                    <a:lumMod val="75000"/>
                    <a:lumOff val="25000"/>
                  </a:schemeClr>
                </a:solidFill>
              </a:rPr>
              <a:t>- Christmas in </a:t>
            </a:r>
            <a:r>
              <a:rPr lang="en-CA" dirty="0" err="1" smtClean="0">
                <a:solidFill>
                  <a:schemeClr val="bg1">
                    <a:lumMod val="75000"/>
                    <a:lumOff val="25000"/>
                  </a:schemeClr>
                </a:solidFill>
              </a:rPr>
              <a:t>Ritaul</a:t>
            </a:r>
            <a:r>
              <a:rPr lang="en-CA" dirty="0" smtClean="0">
                <a:solidFill>
                  <a:schemeClr val="bg1">
                    <a:lumMod val="75000"/>
                    <a:lumOff val="25000"/>
                  </a:schemeClr>
                </a:solidFill>
              </a:rPr>
              <a:t> and Tradition, Christian and Pagan, by Clement A. Miles, p.23</a:t>
            </a:r>
          </a:p>
          <a:p>
            <a:endParaRPr lang="en-CA" dirty="0" smtClean="0"/>
          </a:p>
          <a:p>
            <a:pPr>
              <a:buNone/>
            </a:pPr>
            <a:r>
              <a:rPr lang="en-CA" dirty="0" smtClean="0"/>
              <a:t>	</a:t>
            </a:r>
            <a:r>
              <a:rPr lang="en-CA" dirty="0" smtClean="0">
                <a:solidFill>
                  <a:schemeClr val="tx2"/>
                </a:solidFill>
              </a:rPr>
              <a:t>"In the calendar of Canopus, 239 C.E., the notation 'Birthday of the Sun. Light will increase' appears at the date of the solstice, indicating some notion of the sun dying and being reborn as a child."</a:t>
            </a:r>
          </a:p>
          <a:p>
            <a:pPr>
              <a:buNone/>
            </a:pPr>
            <a:r>
              <a:rPr lang="en-CA" dirty="0" smtClean="0">
                <a:solidFill>
                  <a:schemeClr val="bg1">
                    <a:lumMod val="75000"/>
                    <a:lumOff val="25000"/>
                  </a:schemeClr>
                </a:solidFill>
              </a:rPr>
              <a:t>	- Toward the origins of Christmas, by Susan K. Roll, p. 33</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Why the same date as the pagans?</a:t>
            </a:r>
            <a:endParaRPr lang="en-CA"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92500" lnSpcReduction="10000"/>
          </a:bodyPr>
          <a:lstStyle/>
          <a:p>
            <a:pPr>
              <a:buNone/>
            </a:pPr>
            <a:r>
              <a:rPr lang="en-CA" dirty="0" smtClean="0">
                <a:solidFill>
                  <a:schemeClr val="tx2"/>
                </a:solidFill>
              </a:rPr>
              <a:t>	"And not only was </a:t>
            </a:r>
            <a:r>
              <a:rPr lang="en-CA" dirty="0" err="1" smtClean="0">
                <a:solidFill>
                  <a:schemeClr val="tx2"/>
                </a:solidFill>
              </a:rPr>
              <a:t>Mithra</a:t>
            </a:r>
            <a:r>
              <a:rPr lang="en-CA" dirty="0" smtClean="0">
                <a:solidFill>
                  <a:schemeClr val="tx2"/>
                </a:solidFill>
              </a:rPr>
              <a:t>, the sun-god of Mithraism, said to be born at this time of the year, but Osiris, Horus, Hercules, Bacchus, Adonis, Jupiter, Tammuz, and other sun-gods were also supposedly born at what is today called the "Christmas" season, the winter solstice!" </a:t>
            </a:r>
          </a:p>
          <a:p>
            <a:pPr>
              <a:buNone/>
            </a:pPr>
            <a:r>
              <a:rPr lang="en-CA" dirty="0" smtClean="0"/>
              <a:t>	</a:t>
            </a:r>
            <a:r>
              <a:rPr lang="en-CA" dirty="0" smtClean="0">
                <a:solidFill>
                  <a:schemeClr val="bg1">
                    <a:lumMod val="75000"/>
                    <a:lumOff val="25000"/>
                  </a:schemeClr>
                </a:solidFill>
              </a:rPr>
              <a:t>- Babylon mystery religion, by Ralph Woodrow  </a:t>
            </a:r>
          </a:p>
          <a:p>
            <a:endParaRPr lang="en-CA" dirty="0" smtClean="0"/>
          </a:p>
          <a:p>
            <a:pPr>
              <a:buNone/>
            </a:pPr>
            <a:r>
              <a:rPr lang="en-CA" dirty="0" smtClean="0"/>
              <a:t>	</a:t>
            </a:r>
            <a:r>
              <a:rPr lang="en-CA" dirty="0" smtClean="0">
                <a:solidFill>
                  <a:schemeClr val="tx2"/>
                </a:solidFill>
              </a:rPr>
              <a:t>"Many people celebrate </a:t>
            </a:r>
            <a:r>
              <a:rPr lang="en-CA" dirty="0" err="1" smtClean="0">
                <a:solidFill>
                  <a:schemeClr val="tx2"/>
                </a:solidFill>
              </a:rPr>
              <a:t>Semiramis</a:t>
            </a:r>
            <a:r>
              <a:rPr lang="en-CA" dirty="0" smtClean="0">
                <a:solidFill>
                  <a:schemeClr val="tx2"/>
                </a:solidFill>
              </a:rPr>
              <a:t> (using the name 'Ishtar', among others) on the 1st day of spring, which is either March 20th or 21st.  If we count from 'Ishtar's Day' (say, March 20th) for the length of the average pregnancy (40 weeks), we come to December 25th, the day celebrated as </a:t>
            </a:r>
            <a:r>
              <a:rPr lang="en-CA" dirty="0" err="1" smtClean="0">
                <a:solidFill>
                  <a:schemeClr val="tx2"/>
                </a:solidFill>
              </a:rPr>
              <a:t>Tammuz's</a:t>
            </a:r>
            <a:r>
              <a:rPr lang="en-CA" dirty="0" smtClean="0">
                <a:solidFill>
                  <a:schemeClr val="tx2"/>
                </a:solidFill>
              </a:rPr>
              <a:t> (the sun god's) birthday!"  </a:t>
            </a:r>
            <a:r>
              <a:rPr lang="en-CA" dirty="0" smtClean="0"/>
              <a:t/>
            </a:r>
            <a:br>
              <a:rPr lang="en-CA" dirty="0" smtClean="0"/>
            </a:br>
            <a:r>
              <a:rPr lang="en-CA" dirty="0" smtClean="0">
                <a:solidFill>
                  <a:schemeClr val="bg1">
                    <a:lumMod val="75000"/>
                    <a:lumOff val="25000"/>
                  </a:schemeClr>
                </a:solidFill>
              </a:rPr>
              <a:t>- Babylon Religion, by David Daniels, p. 67</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Why the same date as the pagans?</a:t>
            </a:r>
            <a:endParaRPr lang="en-CA"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85000" lnSpcReduction="20000"/>
          </a:bodyPr>
          <a:lstStyle/>
          <a:p>
            <a:pPr>
              <a:buNone/>
            </a:pPr>
            <a:r>
              <a:rPr lang="en-CA" dirty="0" smtClean="0"/>
              <a:t>	</a:t>
            </a:r>
            <a:r>
              <a:rPr lang="en-CA" dirty="0" smtClean="0">
                <a:solidFill>
                  <a:schemeClr val="tx2"/>
                </a:solidFill>
              </a:rPr>
              <a:t>"The birthday of Adonis (Tammuz) was celebrated on December 25, and this celebration is mentioned by Tertullian, Jerome, and other early Fathers of the Church, who agree that the ceremonies took place in a cave"  </a:t>
            </a:r>
          </a:p>
          <a:p>
            <a:pPr>
              <a:buNone/>
            </a:pPr>
            <a:r>
              <a:rPr lang="en-CA" dirty="0" smtClean="0"/>
              <a:t>	</a:t>
            </a:r>
            <a:r>
              <a:rPr lang="en-CA" dirty="0" smtClean="0">
                <a:solidFill>
                  <a:schemeClr val="bg1">
                    <a:lumMod val="75000"/>
                    <a:lumOff val="25000"/>
                  </a:schemeClr>
                </a:solidFill>
              </a:rPr>
              <a:t>- Secret of Regeneration, by Hilton </a:t>
            </a:r>
            <a:r>
              <a:rPr lang="en-CA" dirty="0" err="1" smtClean="0">
                <a:solidFill>
                  <a:schemeClr val="bg1">
                    <a:lumMod val="75000"/>
                    <a:lumOff val="25000"/>
                  </a:schemeClr>
                </a:solidFill>
              </a:rPr>
              <a:t>Hotema</a:t>
            </a:r>
            <a:r>
              <a:rPr lang="en-CA" dirty="0" smtClean="0">
                <a:solidFill>
                  <a:schemeClr val="bg1">
                    <a:lumMod val="75000"/>
                    <a:lumOff val="25000"/>
                  </a:schemeClr>
                </a:solidFill>
              </a:rPr>
              <a:t>, p.131</a:t>
            </a:r>
          </a:p>
          <a:p>
            <a:endParaRPr lang="en-CA" dirty="0" smtClean="0"/>
          </a:p>
          <a:p>
            <a:pPr>
              <a:buNone/>
            </a:pPr>
            <a:r>
              <a:rPr lang="en-CA" dirty="0" smtClean="0"/>
              <a:t>	</a:t>
            </a:r>
            <a:r>
              <a:rPr lang="en-CA" dirty="0" smtClean="0">
                <a:solidFill>
                  <a:schemeClr val="tx2"/>
                </a:solidFill>
              </a:rPr>
              <a:t>"The Madonna and child theme, which is universal or evident in hundreds of religions down through the centuries, had its origin in Babylon. Nimrod’s wife was </a:t>
            </a:r>
            <a:r>
              <a:rPr lang="en-CA" dirty="0" err="1" smtClean="0">
                <a:solidFill>
                  <a:schemeClr val="tx2"/>
                </a:solidFill>
              </a:rPr>
              <a:t>Semiramis</a:t>
            </a:r>
            <a:r>
              <a:rPr lang="en-CA" dirty="0" smtClean="0">
                <a:solidFill>
                  <a:schemeClr val="tx2"/>
                </a:solidFill>
              </a:rPr>
              <a:t>, the first deified queen of Babylon. She is also known variously as Diana, Aphrodite, Astarte, Rhea, and Venus. Her son was Tammuz, also called Bacchus, Adonis, and Osiris. He was the supposed reincarnated Nimrod. He came back to life when the dead </a:t>
            </a:r>
            <a:r>
              <a:rPr lang="en-CA" dirty="0" err="1" smtClean="0">
                <a:solidFill>
                  <a:schemeClr val="tx2"/>
                </a:solidFill>
              </a:rPr>
              <a:t>yule</a:t>
            </a:r>
            <a:r>
              <a:rPr lang="en-CA" dirty="0" smtClean="0">
                <a:solidFill>
                  <a:schemeClr val="tx2"/>
                </a:solidFill>
              </a:rPr>
              <a:t> log was cast into the fire and the evergreen tree appeared as the slain king-deity reborn at the winter solstice" </a:t>
            </a:r>
          </a:p>
          <a:p>
            <a:pPr>
              <a:buNone/>
            </a:pPr>
            <a:r>
              <a:rPr lang="en-CA" dirty="0" smtClean="0"/>
              <a:t>	</a:t>
            </a:r>
            <a:r>
              <a:rPr lang="en-CA" dirty="0" smtClean="0">
                <a:solidFill>
                  <a:schemeClr val="bg1">
                    <a:lumMod val="75000"/>
                    <a:lumOff val="25000"/>
                  </a:schemeClr>
                </a:solidFill>
              </a:rPr>
              <a:t>-The Two </a:t>
            </a:r>
            <a:r>
              <a:rPr lang="en-CA" dirty="0" err="1" smtClean="0">
                <a:solidFill>
                  <a:schemeClr val="bg1">
                    <a:lumMod val="75000"/>
                    <a:lumOff val="25000"/>
                  </a:schemeClr>
                </a:solidFill>
              </a:rPr>
              <a:t>Babylons</a:t>
            </a:r>
            <a:r>
              <a:rPr lang="en-CA" dirty="0" smtClean="0">
                <a:solidFill>
                  <a:schemeClr val="bg1">
                    <a:lumMod val="75000"/>
                    <a:lumOff val="25000"/>
                  </a:schemeClr>
                </a:solidFill>
              </a:rPr>
              <a:t>, by Alexander </a:t>
            </a:r>
            <a:r>
              <a:rPr lang="en-CA" dirty="0" err="1" smtClean="0">
                <a:solidFill>
                  <a:schemeClr val="bg1">
                    <a:lumMod val="75000"/>
                    <a:lumOff val="25000"/>
                  </a:schemeClr>
                </a:solidFill>
              </a:rPr>
              <a:t>Hislop</a:t>
            </a:r>
            <a:r>
              <a:rPr lang="en-CA" dirty="0" smtClean="0">
                <a:solidFill>
                  <a:schemeClr val="bg1">
                    <a:lumMod val="75000"/>
                    <a:lumOff val="25000"/>
                  </a:schemeClr>
                </a:solidFill>
              </a:rPr>
              <a:t>, p. 98</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Why the same date as the pagans?</a:t>
            </a:r>
            <a:endParaRPr lang="en-C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impsons xmas.jpg"/>
          <p:cNvPicPr>
            <a:picLocks noChangeAspect="1"/>
          </p:cNvPicPr>
          <p:nvPr/>
        </p:nvPicPr>
        <p:blipFill>
          <a:blip r:embed="rId2" cstate="print"/>
          <a:stretch>
            <a:fillRect/>
          </a:stretch>
        </p:blipFill>
        <p:spPr>
          <a:xfrm>
            <a:off x="1428728" y="1071546"/>
            <a:ext cx="6000792" cy="4500594"/>
          </a:xfrm>
          <a:prstGeom prst="rect">
            <a:avLst/>
          </a:prstGeom>
        </p:spPr>
      </p:pic>
      <p:sp>
        <p:nvSpPr>
          <p:cNvPr id="2" name="Content Placeholder 1"/>
          <p:cNvSpPr>
            <a:spLocks noGrp="1"/>
          </p:cNvSpPr>
          <p:nvPr>
            <p:ph idx="1"/>
          </p:nvPr>
        </p:nvSpPr>
        <p:spPr>
          <a:xfrm>
            <a:off x="500034" y="5643578"/>
            <a:ext cx="8229600" cy="1000132"/>
          </a:xfrm>
        </p:spPr>
        <p:txBody>
          <a:bodyPr>
            <a:normAutofit/>
          </a:bodyPr>
          <a:lstStyle/>
          <a:p>
            <a:pPr>
              <a:buNone/>
            </a:pPr>
            <a:r>
              <a:rPr lang="en-CA" dirty="0" smtClean="0">
                <a:solidFill>
                  <a:schemeClr val="tx2"/>
                </a:solidFill>
              </a:rPr>
              <a:t>"Aren't we forgetting the true meaning of Christmas? You know… the birth of Santa."  </a:t>
            </a:r>
            <a:r>
              <a:rPr lang="en-CA" b="1" dirty="0" smtClean="0">
                <a:solidFill>
                  <a:schemeClr val="bg1">
                    <a:lumMod val="75000"/>
                    <a:lumOff val="25000"/>
                  </a:schemeClr>
                </a:solidFill>
              </a:rPr>
              <a:t>-  Bart Simpson</a:t>
            </a:r>
            <a:endParaRPr lang="en-CA" b="1" dirty="0">
              <a:solidFill>
                <a:schemeClr val="bg1">
                  <a:lumMod val="75000"/>
                  <a:lumOff val="25000"/>
                </a:schemeClr>
              </a:solidFill>
            </a:endParaRPr>
          </a:p>
        </p:txBody>
      </p:sp>
      <p:sp>
        <p:nvSpPr>
          <p:cNvPr id="3" name="Title 2"/>
          <p:cNvSpPr>
            <a:spLocks noGrp="1"/>
          </p:cNvSpPr>
          <p:nvPr>
            <p:ph type="title"/>
          </p:nvPr>
        </p:nvSpPr>
        <p:spPr>
          <a:xfrm>
            <a:off x="500034" y="214290"/>
            <a:ext cx="8229600" cy="800120"/>
          </a:xfrm>
        </p:spPr>
        <p:txBody>
          <a:bodyPr/>
          <a:lstStyle/>
          <a:p>
            <a:r>
              <a:rPr lang="en-CA" dirty="0" smtClean="0"/>
              <a:t>And then there’s Santa Claus...</a:t>
            </a:r>
            <a:endParaRPr lang="en-CA"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85000" lnSpcReduction="20000"/>
          </a:bodyPr>
          <a:lstStyle/>
          <a:p>
            <a:pPr>
              <a:buNone/>
            </a:pPr>
            <a:r>
              <a:rPr lang="en-CA" dirty="0" smtClean="0"/>
              <a:t>	</a:t>
            </a:r>
            <a:r>
              <a:rPr lang="en-CA" dirty="0" smtClean="0">
                <a:solidFill>
                  <a:schemeClr val="tx2"/>
                </a:solidFill>
              </a:rPr>
              <a:t>"In </a:t>
            </a:r>
            <a:r>
              <a:rPr lang="en-CA" dirty="0" err="1" smtClean="0">
                <a:solidFill>
                  <a:schemeClr val="tx2"/>
                </a:solidFill>
              </a:rPr>
              <a:t>Epiphanius's</a:t>
            </a:r>
            <a:r>
              <a:rPr lang="en-CA" dirty="0" smtClean="0">
                <a:solidFill>
                  <a:schemeClr val="tx2"/>
                </a:solidFill>
              </a:rPr>
              <a:t> writings appear important details about the Alexandrian festival celebrating the winter solstice, when the days and sun's light begin to increase, and culminating with an image being carried forth of a child with a golden cross who was born at that time of a virgin! Nowhere does </a:t>
            </a:r>
            <a:r>
              <a:rPr lang="en-CA" dirty="0" err="1" smtClean="0">
                <a:solidFill>
                  <a:schemeClr val="tx2"/>
                </a:solidFill>
              </a:rPr>
              <a:t>Epiphanius</a:t>
            </a:r>
            <a:r>
              <a:rPr lang="en-CA" dirty="0" smtClean="0">
                <a:solidFill>
                  <a:schemeClr val="tx2"/>
                </a:solidFill>
              </a:rPr>
              <a:t> apparently attempt to claim that this widely celebrated non-Christian virgin birth at 'Christmas' had been copied from Christianity, leaving us to conclude that any borrowing occurred in the opposite direction"</a:t>
            </a:r>
          </a:p>
          <a:p>
            <a:pPr>
              <a:buNone/>
            </a:pPr>
            <a:r>
              <a:rPr lang="en-CA" dirty="0" smtClean="0"/>
              <a:t>	</a:t>
            </a:r>
            <a:r>
              <a:rPr lang="en-CA" dirty="0" smtClean="0">
                <a:solidFill>
                  <a:schemeClr val="bg1">
                    <a:lumMod val="75000"/>
                    <a:lumOff val="25000"/>
                  </a:schemeClr>
                </a:solidFill>
              </a:rPr>
              <a:t>- Christ in Egypt: The Horus-Jesus Connection, </a:t>
            </a:r>
            <a:br>
              <a:rPr lang="en-CA" dirty="0" smtClean="0">
                <a:solidFill>
                  <a:schemeClr val="bg1">
                    <a:lumMod val="75000"/>
                    <a:lumOff val="25000"/>
                  </a:schemeClr>
                </a:solidFill>
              </a:rPr>
            </a:br>
            <a:r>
              <a:rPr lang="en-CA" dirty="0" smtClean="0">
                <a:solidFill>
                  <a:schemeClr val="bg1">
                    <a:lumMod val="75000"/>
                    <a:lumOff val="25000"/>
                  </a:schemeClr>
                </a:solidFill>
              </a:rPr>
              <a:t>by D. M. Murdock and </a:t>
            </a:r>
            <a:r>
              <a:rPr lang="en-CA" dirty="0" err="1" smtClean="0">
                <a:solidFill>
                  <a:schemeClr val="bg1">
                    <a:lumMod val="75000"/>
                    <a:lumOff val="25000"/>
                  </a:schemeClr>
                </a:solidFill>
              </a:rPr>
              <a:t>Acharya</a:t>
            </a:r>
            <a:r>
              <a:rPr lang="en-CA" dirty="0" smtClean="0">
                <a:solidFill>
                  <a:schemeClr val="bg1">
                    <a:lumMod val="75000"/>
                    <a:lumOff val="25000"/>
                  </a:schemeClr>
                </a:solidFill>
              </a:rPr>
              <a:t> S., p.87-88</a:t>
            </a:r>
          </a:p>
          <a:p>
            <a:endParaRPr lang="en-CA" dirty="0" smtClean="0"/>
          </a:p>
          <a:p>
            <a:pPr>
              <a:buNone/>
            </a:pPr>
            <a:r>
              <a:rPr lang="en-CA" dirty="0" smtClean="0"/>
              <a:t>	</a:t>
            </a:r>
            <a:r>
              <a:rPr lang="en-CA" dirty="0" smtClean="0">
                <a:solidFill>
                  <a:schemeClr val="tx2"/>
                </a:solidFill>
              </a:rPr>
              <a:t>"Vishnu, being moved to relieve the earth of her load of misery and sin, came down from heaven, and was born [as Krishna] of the virgin </a:t>
            </a:r>
            <a:r>
              <a:rPr lang="en-CA" dirty="0" err="1" smtClean="0">
                <a:solidFill>
                  <a:schemeClr val="tx2"/>
                </a:solidFill>
              </a:rPr>
              <a:t>Devaki</a:t>
            </a:r>
            <a:r>
              <a:rPr lang="en-CA" dirty="0" smtClean="0">
                <a:solidFill>
                  <a:schemeClr val="tx2"/>
                </a:solidFill>
              </a:rPr>
              <a:t>, on the twenty-fifth of December."  </a:t>
            </a:r>
          </a:p>
          <a:p>
            <a:pPr>
              <a:buNone/>
            </a:pPr>
            <a:r>
              <a:rPr lang="en-CA" dirty="0" smtClean="0"/>
              <a:t>	</a:t>
            </a:r>
            <a:r>
              <a:rPr lang="en-CA" dirty="0" smtClean="0">
                <a:solidFill>
                  <a:schemeClr val="bg1">
                    <a:lumMod val="75000"/>
                    <a:lumOff val="25000"/>
                  </a:schemeClr>
                </a:solidFill>
              </a:rPr>
              <a:t>- Aryan Sun Myths, by Sarah Elizabeth </a:t>
            </a:r>
            <a:r>
              <a:rPr lang="en-CA" dirty="0" err="1" smtClean="0">
                <a:solidFill>
                  <a:schemeClr val="bg1">
                    <a:lumMod val="75000"/>
                    <a:lumOff val="25000"/>
                  </a:schemeClr>
                </a:solidFill>
              </a:rPr>
              <a:t>Titcomb</a:t>
            </a:r>
            <a:r>
              <a:rPr lang="en-CA" dirty="0" smtClean="0">
                <a:solidFill>
                  <a:schemeClr val="bg1">
                    <a:lumMod val="75000"/>
                    <a:lumOff val="25000"/>
                  </a:schemeClr>
                </a:solidFill>
              </a:rPr>
              <a:t>, p.37</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Why the same date as the pagans?</a:t>
            </a:r>
            <a:endParaRPr lang="en-CA"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92500" lnSpcReduction="10000"/>
          </a:bodyPr>
          <a:lstStyle/>
          <a:p>
            <a:pPr>
              <a:buNone/>
            </a:pPr>
            <a:r>
              <a:rPr lang="en-CA" dirty="0" smtClean="0"/>
              <a:t>	</a:t>
            </a:r>
            <a:r>
              <a:rPr lang="en-CA" dirty="0" smtClean="0">
                <a:solidFill>
                  <a:schemeClr val="tx2"/>
                </a:solidFill>
              </a:rPr>
              <a:t>"Apollo and Dionysus were considered by ancient writers such as Pindar, Aeschylus, Euripides and Plutarch to be 'different forms of the same god.' Like Dionysus, Apollo also had his birthday at the winter solstice or December 25th. From </a:t>
            </a:r>
            <a:r>
              <a:rPr lang="en-CA" dirty="0" err="1" smtClean="0">
                <a:solidFill>
                  <a:schemeClr val="tx2"/>
                </a:solidFill>
              </a:rPr>
              <a:t>Macrobius</a:t>
            </a:r>
            <a:r>
              <a:rPr lang="en-CA" dirty="0" smtClean="0">
                <a:solidFill>
                  <a:schemeClr val="tx2"/>
                </a:solidFill>
              </a:rPr>
              <a:t> it is clear that the Egyptians brought out an image of a baby god, lying in a shrine or 'manger,' on the 'shortest day,' around December 25th."  </a:t>
            </a:r>
          </a:p>
          <a:p>
            <a:pPr>
              <a:buNone/>
            </a:pPr>
            <a:r>
              <a:rPr lang="en-CA" dirty="0" smtClean="0"/>
              <a:t>	</a:t>
            </a:r>
            <a:r>
              <a:rPr lang="en-CA" dirty="0" smtClean="0">
                <a:solidFill>
                  <a:schemeClr val="bg1">
                    <a:lumMod val="75000"/>
                    <a:lumOff val="25000"/>
                  </a:schemeClr>
                </a:solidFill>
              </a:rPr>
              <a:t>- Suns of God, by </a:t>
            </a:r>
            <a:r>
              <a:rPr lang="en-CA" dirty="0" err="1" smtClean="0">
                <a:solidFill>
                  <a:schemeClr val="bg1">
                    <a:lumMod val="75000"/>
                    <a:lumOff val="25000"/>
                  </a:schemeClr>
                </a:solidFill>
              </a:rPr>
              <a:t>Acharya</a:t>
            </a:r>
            <a:r>
              <a:rPr lang="en-CA" dirty="0" smtClean="0">
                <a:solidFill>
                  <a:schemeClr val="bg1">
                    <a:lumMod val="75000"/>
                    <a:lumOff val="25000"/>
                  </a:schemeClr>
                </a:solidFill>
              </a:rPr>
              <a:t> S., p.112</a:t>
            </a:r>
          </a:p>
          <a:p>
            <a:pPr>
              <a:buNone/>
            </a:pPr>
            <a:endParaRPr lang="en-CA" dirty="0" smtClean="0"/>
          </a:p>
          <a:p>
            <a:pPr>
              <a:buNone/>
            </a:pPr>
            <a:r>
              <a:rPr lang="en-CA" dirty="0" smtClean="0"/>
              <a:t>	</a:t>
            </a:r>
            <a:r>
              <a:rPr lang="en-CA" dirty="0" smtClean="0">
                <a:solidFill>
                  <a:schemeClr val="tx2"/>
                </a:solidFill>
              </a:rPr>
              <a:t>"It is obvious that Horus, as the morning sun born every day, was also born on 'December 25th' or the winter solstice".  </a:t>
            </a:r>
          </a:p>
          <a:p>
            <a:pPr>
              <a:buNone/>
            </a:pPr>
            <a:r>
              <a:rPr lang="en-CA" dirty="0" smtClean="0"/>
              <a:t>	</a:t>
            </a:r>
            <a:r>
              <a:rPr lang="en-CA" dirty="0" smtClean="0">
                <a:solidFill>
                  <a:schemeClr val="bg1">
                    <a:lumMod val="75000"/>
                    <a:lumOff val="25000"/>
                  </a:schemeClr>
                </a:solidFill>
              </a:rPr>
              <a:t>- Christ in Egypt: The Horus-Jesus Connection, </a:t>
            </a:r>
            <a:br>
              <a:rPr lang="en-CA" dirty="0" smtClean="0">
                <a:solidFill>
                  <a:schemeClr val="bg1">
                    <a:lumMod val="75000"/>
                    <a:lumOff val="25000"/>
                  </a:schemeClr>
                </a:solidFill>
              </a:rPr>
            </a:br>
            <a:r>
              <a:rPr lang="en-CA" dirty="0" smtClean="0">
                <a:solidFill>
                  <a:schemeClr val="bg1">
                    <a:lumMod val="75000"/>
                    <a:lumOff val="25000"/>
                  </a:schemeClr>
                </a:solidFill>
              </a:rPr>
              <a:t>by D.M. Murdock and </a:t>
            </a:r>
            <a:r>
              <a:rPr lang="en-CA" dirty="0" err="1" smtClean="0">
                <a:solidFill>
                  <a:schemeClr val="bg1">
                    <a:lumMod val="75000"/>
                    <a:lumOff val="25000"/>
                  </a:schemeClr>
                </a:solidFill>
              </a:rPr>
              <a:t>Acharya</a:t>
            </a:r>
            <a:r>
              <a:rPr lang="en-CA" dirty="0" smtClean="0">
                <a:solidFill>
                  <a:schemeClr val="bg1">
                    <a:lumMod val="75000"/>
                    <a:lumOff val="25000"/>
                  </a:schemeClr>
                </a:solidFill>
              </a:rPr>
              <a:t> S., p.92</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Why the same date as the pagans?</a:t>
            </a:r>
            <a:endParaRPr lang="en-CA"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286412"/>
          </a:xfrm>
        </p:spPr>
        <p:txBody>
          <a:bodyPr>
            <a:normAutofit fontScale="92500" lnSpcReduction="10000"/>
          </a:bodyPr>
          <a:lstStyle/>
          <a:p>
            <a:pPr>
              <a:buNone/>
            </a:pPr>
            <a:r>
              <a:rPr lang="en-CA" dirty="0" smtClean="0">
                <a:solidFill>
                  <a:schemeClr val="tx2"/>
                </a:solidFill>
              </a:rPr>
              <a:t>	"... the winter solstice in Egypt was not only widely recognized but also viewed as the birthday of the new sun, which in turn was 'Horus the Child' or </a:t>
            </a:r>
            <a:r>
              <a:rPr lang="en-CA" dirty="0" err="1" smtClean="0">
                <a:solidFill>
                  <a:schemeClr val="tx2"/>
                </a:solidFill>
              </a:rPr>
              <a:t>Harpocrates</a:t>
            </a:r>
            <a:r>
              <a:rPr lang="en-CA" dirty="0" smtClean="0">
                <a:solidFill>
                  <a:schemeClr val="tx2"/>
                </a:solidFill>
              </a:rPr>
              <a:t>, the very popular god during the Greco-Roman period whose birth was well known".  </a:t>
            </a:r>
            <a:r>
              <a:rPr lang="en-CA" dirty="0" smtClean="0"/>
              <a:t/>
            </a:r>
            <a:br>
              <a:rPr lang="en-CA" dirty="0" smtClean="0"/>
            </a:br>
            <a:r>
              <a:rPr lang="en-CA" dirty="0" smtClean="0">
                <a:solidFill>
                  <a:schemeClr val="bg1">
                    <a:lumMod val="75000"/>
                    <a:lumOff val="25000"/>
                  </a:schemeClr>
                </a:solidFill>
              </a:rPr>
              <a:t>- Christ in Egypt: The Horus-Jesus Connection, </a:t>
            </a:r>
            <a:br>
              <a:rPr lang="en-CA" dirty="0" smtClean="0">
                <a:solidFill>
                  <a:schemeClr val="bg1">
                    <a:lumMod val="75000"/>
                    <a:lumOff val="25000"/>
                  </a:schemeClr>
                </a:solidFill>
              </a:rPr>
            </a:br>
            <a:r>
              <a:rPr lang="en-CA" dirty="0" smtClean="0">
                <a:solidFill>
                  <a:schemeClr val="bg1">
                    <a:lumMod val="75000"/>
                    <a:lumOff val="25000"/>
                  </a:schemeClr>
                </a:solidFill>
              </a:rPr>
              <a:t>by D.M. Murdock and </a:t>
            </a:r>
            <a:r>
              <a:rPr lang="en-CA" dirty="0" err="1" smtClean="0">
                <a:solidFill>
                  <a:schemeClr val="bg1">
                    <a:lumMod val="75000"/>
                    <a:lumOff val="25000"/>
                  </a:schemeClr>
                </a:solidFill>
              </a:rPr>
              <a:t>Acharya</a:t>
            </a:r>
            <a:r>
              <a:rPr lang="en-CA" dirty="0" smtClean="0">
                <a:solidFill>
                  <a:schemeClr val="bg1">
                    <a:lumMod val="75000"/>
                    <a:lumOff val="25000"/>
                  </a:schemeClr>
                </a:solidFill>
              </a:rPr>
              <a:t> S., p.95</a:t>
            </a:r>
            <a:br>
              <a:rPr lang="en-CA" dirty="0" smtClean="0">
                <a:solidFill>
                  <a:schemeClr val="bg1">
                    <a:lumMod val="75000"/>
                    <a:lumOff val="25000"/>
                  </a:schemeClr>
                </a:solidFill>
              </a:rPr>
            </a:br>
            <a:endParaRPr lang="en-CA" dirty="0" smtClean="0">
              <a:solidFill>
                <a:schemeClr val="bg1">
                  <a:lumMod val="75000"/>
                  <a:lumOff val="25000"/>
                </a:schemeClr>
              </a:solidFill>
            </a:endParaRPr>
          </a:p>
          <a:p>
            <a:pPr>
              <a:buNone/>
            </a:pPr>
            <a:r>
              <a:rPr lang="en-CA" dirty="0" smtClean="0">
                <a:solidFill>
                  <a:schemeClr val="tx2"/>
                </a:solidFill>
              </a:rPr>
              <a:t>	"...at the winter solstice the sun would seem to be a little child, like that which the Egyptians bring forth from a shrine on an appointed day, since the day is then at its shortest and the god is accordingly shown as a tiny infant" </a:t>
            </a:r>
            <a:endParaRPr lang="en-CA" dirty="0" smtClean="0"/>
          </a:p>
          <a:p>
            <a:pPr>
              <a:buNone/>
            </a:pPr>
            <a:r>
              <a:rPr lang="en-CA" dirty="0" smtClean="0"/>
              <a:t>	</a:t>
            </a:r>
            <a:r>
              <a:rPr lang="en-CA" dirty="0" smtClean="0">
                <a:solidFill>
                  <a:schemeClr val="bg1">
                    <a:lumMod val="75000"/>
                    <a:lumOff val="25000"/>
                  </a:schemeClr>
                </a:solidFill>
              </a:rPr>
              <a:t>- Saturnalia, 1:18,19; Percival Vaughan Davis, ed. </a:t>
            </a:r>
            <a:r>
              <a:rPr lang="en-CA" dirty="0" err="1" smtClean="0">
                <a:solidFill>
                  <a:schemeClr val="bg1">
                    <a:lumMod val="75000"/>
                    <a:lumOff val="25000"/>
                  </a:schemeClr>
                </a:solidFill>
              </a:rPr>
              <a:t>Macrobius</a:t>
            </a:r>
            <a:r>
              <a:rPr lang="en-CA" dirty="0" smtClean="0">
                <a:solidFill>
                  <a:schemeClr val="bg1">
                    <a:lumMod val="75000"/>
                    <a:lumOff val="25000"/>
                  </a:schemeClr>
                </a:solidFill>
              </a:rPr>
              <a:t>: the Saturnalia (New York, 1969): 129, cited in TALLEY, Origins, 107 note 37.</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Why the same date as the pagans?</a:t>
            </a:r>
            <a:endParaRPr lang="en-CA"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357850"/>
          </a:xfrm>
        </p:spPr>
        <p:txBody>
          <a:bodyPr>
            <a:normAutofit fontScale="92500"/>
          </a:bodyPr>
          <a:lstStyle/>
          <a:p>
            <a:r>
              <a:rPr lang="en-CA" dirty="0" smtClean="0"/>
              <a:t>Ok,  I think we've got enough information about the December 25th date.  What about the January 6th date?</a:t>
            </a:r>
          </a:p>
          <a:p>
            <a:endParaRPr lang="en-CA" dirty="0" smtClean="0"/>
          </a:p>
          <a:p>
            <a:pPr>
              <a:buNone/>
            </a:pPr>
            <a:r>
              <a:rPr lang="en-CA" dirty="0" smtClean="0">
                <a:solidFill>
                  <a:schemeClr val="tx2"/>
                </a:solidFill>
              </a:rPr>
              <a:t>	"After the triumph of Constantine, the church at Rome assigned December 25 as the date for the celebration of the feast, possibly about A.D. 320 or 353. By the end of the fourth century the whole Christian world was celebrating Christmas on that day, with the exception of the Eastern churches, where it was celebrated on January 6. The choice of December 25 was probably influenced by the fact that on this day the Romans celebrated the </a:t>
            </a:r>
            <a:r>
              <a:rPr lang="en-CA" dirty="0" err="1" smtClean="0">
                <a:solidFill>
                  <a:schemeClr val="tx2"/>
                </a:solidFill>
              </a:rPr>
              <a:t>Mithraic</a:t>
            </a:r>
            <a:r>
              <a:rPr lang="en-CA" dirty="0" smtClean="0">
                <a:solidFill>
                  <a:schemeClr val="tx2"/>
                </a:solidFill>
              </a:rPr>
              <a:t> feast of the Sun-god (</a:t>
            </a:r>
            <a:r>
              <a:rPr lang="en-CA" dirty="0" err="1" smtClean="0">
                <a:solidFill>
                  <a:schemeClr val="tx2"/>
                </a:solidFill>
              </a:rPr>
              <a:t>natalis</a:t>
            </a:r>
            <a:r>
              <a:rPr lang="en-CA" dirty="0" smtClean="0">
                <a:solidFill>
                  <a:schemeClr val="tx2"/>
                </a:solidFill>
              </a:rPr>
              <a:t> </a:t>
            </a:r>
            <a:r>
              <a:rPr lang="en-CA" dirty="0" err="1" smtClean="0">
                <a:solidFill>
                  <a:schemeClr val="tx2"/>
                </a:solidFill>
              </a:rPr>
              <a:t>solis</a:t>
            </a:r>
            <a:r>
              <a:rPr lang="en-CA" dirty="0" smtClean="0">
                <a:solidFill>
                  <a:schemeClr val="tx2"/>
                </a:solidFill>
              </a:rPr>
              <a:t> </a:t>
            </a:r>
            <a:r>
              <a:rPr lang="en-CA" dirty="0" err="1" smtClean="0">
                <a:solidFill>
                  <a:schemeClr val="tx2"/>
                </a:solidFill>
              </a:rPr>
              <a:t>invicti</a:t>
            </a:r>
            <a:r>
              <a:rPr lang="en-CA" dirty="0" smtClean="0">
                <a:solidFill>
                  <a:schemeClr val="tx2"/>
                </a:solidFill>
              </a:rPr>
              <a:t>), and that the Saturnalia also came at this time."  	</a:t>
            </a:r>
            <a:r>
              <a:rPr lang="en-CA" dirty="0" smtClean="0">
                <a:solidFill>
                  <a:schemeClr val="bg1">
                    <a:lumMod val="75000"/>
                    <a:lumOff val="25000"/>
                  </a:schemeClr>
                </a:solidFill>
              </a:rPr>
              <a:t>- Colliers </a:t>
            </a:r>
            <a:r>
              <a:rPr lang="en-CA" dirty="0" err="1" smtClean="0">
                <a:solidFill>
                  <a:schemeClr val="bg1">
                    <a:lumMod val="75000"/>
                    <a:lumOff val="25000"/>
                  </a:schemeClr>
                </a:solidFill>
              </a:rPr>
              <a:t>Encyclopedia</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Why the January 6</a:t>
            </a:r>
            <a:r>
              <a:rPr lang="en-CA" baseline="30000" dirty="0" smtClean="0"/>
              <a:t>th</a:t>
            </a:r>
            <a:r>
              <a:rPr lang="en-CA" dirty="0" smtClean="0"/>
              <a:t> date?</a:t>
            </a:r>
            <a:endParaRPr lang="en-CA"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1214422"/>
            <a:ext cx="8286808" cy="5286412"/>
          </a:xfrm>
        </p:spPr>
        <p:txBody>
          <a:bodyPr>
            <a:normAutofit fontScale="85000" lnSpcReduction="20000"/>
          </a:bodyPr>
          <a:lstStyle/>
          <a:p>
            <a:pPr>
              <a:buNone/>
            </a:pPr>
            <a:r>
              <a:rPr lang="en-CA" dirty="0" smtClean="0"/>
              <a:t>	</a:t>
            </a:r>
            <a:r>
              <a:rPr lang="en-CA" dirty="0" smtClean="0">
                <a:solidFill>
                  <a:schemeClr val="tx2"/>
                </a:solidFill>
              </a:rPr>
              <a:t>"Certain </a:t>
            </a:r>
            <a:r>
              <a:rPr lang="en-CA" dirty="0" err="1" smtClean="0">
                <a:solidFill>
                  <a:schemeClr val="tx2"/>
                </a:solidFill>
              </a:rPr>
              <a:t>Latins</a:t>
            </a:r>
            <a:r>
              <a:rPr lang="en-CA" dirty="0" smtClean="0">
                <a:solidFill>
                  <a:schemeClr val="tx2"/>
                </a:solidFill>
              </a:rPr>
              <a:t>, as early as [A.D.] 354, may have transferred the birth day from January 6th to December 25, which was then a </a:t>
            </a:r>
            <a:r>
              <a:rPr lang="en-CA" dirty="0" err="1" smtClean="0">
                <a:solidFill>
                  <a:schemeClr val="tx2"/>
                </a:solidFill>
              </a:rPr>
              <a:t>Mithraic</a:t>
            </a:r>
            <a:r>
              <a:rPr lang="en-CA" dirty="0" smtClean="0">
                <a:solidFill>
                  <a:schemeClr val="tx2"/>
                </a:solidFill>
              </a:rPr>
              <a:t> feast . . . or birthday of the unconquered sun . . . The Syrians and Armenians accused the Romans of sun worship and idolatry."  </a:t>
            </a:r>
            <a:br>
              <a:rPr lang="en-CA" dirty="0" smtClean="0">
                <a:solidFill>
                  <a:schemeClr val="tx2"/>
                </a:solidFill>
              </a:rPr>
            </a:br>
            <a:r>
              <a:rPr lang="en-CA" dirty="0" smtClean="0">
                <a:solidFill>
                  <a:schemeClr val="tx2"/>
                </a:solidFill>
              </a:rPr>
              <a:t> 		</a:t>
            </a:r>
            <a:r>
              <a:rPr lang="en-CA" dirty="0" smtClean="0">
                <a:solidFill>
                  <a:schemeClr val="bg1">
                    <a:lumMod val="75000"/>
                    <a:lumOff val="25000"/>
                  </a:schemeClr>
                </a:solidFill>
              </a:rPr>
              <a:t>- </a:t>
            </a:r>
            <a:r>
              <a:rPr lang="en-CA" dirty="0" err="1" smtClean="0">
                <a:solidFill>
                  <a:schemeClr val="bg1">
                    <a:lumMod val="75000"/>
                    <a:lumOff val="25000"/>
                  </a:schemeClr>
                </a:solidFill>
              </a:rPr>
              <a:t>Encyclopedia</a:t>
            </a:r>
            <a:r>
              <a:rPr lang="en-CA" dirty="0" smtClean="0">
                <a:solidFill>
                  <a:schemeClr val="bg1">
                    <a:lumMod val="75000"/>
                    <a:lumOff val="25000"/>
                  </a:schemeClr>
                </a:solidFill>
              </a:rPr>
              <a:t> Britannica, (1946 </a:t>
            </a:r>
            <a:r>
              <a:rPr lang="en-CA" dirty="0" err="1" smtClean="0">
                <a:solidFill>
                  <a:schemeClr val="bg1">
                    <a:lumMod val="75000"/>
                    <a:lumOff val="25000"/>
                  </a:schemeClr>
                </a:solidFill>
              </a:rPr>
              <a:t>ed</a:t>
            </a:r>
            <a:r>
              <a:rPr lang="en-CA" dirty="0" smtClean="0">
                <a:solidFill>
                  <a:schemeClr val="bg1">
                    <a:lumMod val="75000"/>
                    <a:lumOff val="25000"/>
                  </a:schemeClr>
                </a:solidFill>
              </a:rPr>
              <a:t>)</a:t>
            </a:r>
          </a:p>
          <a:p>
            <a:endParaRPr lang="en-CA" dirty="0" smtClean="0"/>
          </a:p>
          <a:p>
            <a:pPr>
              <a:buNone/>
            </a:pPr>
            <a:r>
              <a:rPr lang="en-CA" dirty="0" smtClean="0"/>
              <a:t>	</a:t>
            </a:r>
            <a:r>
              <a:rPr lang="en-CA" dirty="0" smtClean="0">
                <a:solidFill>
                  <a:schemeClr val="tx2"/>
                </a:solidFill>
              </a:rPr>
              <a:t>"the date of Christ’s birth did not become an issue until sometime in the fourth century. At that time the dispute centered primarily over two dates for Christ’s birth: December 25 promoted by the Church of Rome and January 6, known as the Epiphany, observed by the Eastern churches. “Both these days,” as Oscar </a:t>
            </a:r>
            <a:r>
              <a:rPr lang="en-CA" dirty="0" err="1" smtClean="0">
                <a:solidFill>
                  <a:schemeClr val="tx2"/>
                </a:solidFill>
              </a:rPr>
              <a:t>Cullmann</a:t>
            </a:r>
            <a:r>
              <a:rPr lang="en-CA" dirty="0" smtClean="0">
                <a:solidFill>
                  <a:schemeClr val="tx2"/>
                </a:solidFill>
              </a:rPr>
              <a:t> points out, “were pagan festivals whose meaning provided a starting point for the specifically Christian conception of Christmas."</a:t>
            </a:r>
          </a:p>
          <a:p>
            <a:pPr>
              <a:buNone/>
            </a:pPr>
            <a:r>
              <a:rPr lang="en-CA" dirty="0" smtClean="0"/>
              <a:t>	</a:t>
            </a:r>
            <a:r>
              <a:rPr lang="en-CA" dirty="0" smtClean="0">
                <a:solidFill>
                  <a:schemeClr val="bg1">
                    <a:lumMod val="75000"/>
                    <a:lumOff val="25000"/>
                  </a:schemeClr>
                </a:solidFill>
              </a:rPr>
              <a:t>- The Meaning, Celebration and Date of Christmas, by Dr. </a:t>
            </a:r>
            <a:r>
              <a:rPr lang="en-CA" dirty="0" err="1" smtClean="0">
                <a:solidFill>
                  <a:schemeClr val="bg1">
                    <a:lumMod val="75000"/>
                    <a:lumOff val="25000"/>
                  </a:schemeClr>
                </a:solidFill>
              </a:rPr>
              <a:t>Samuele</a:t>
            </a:r>
            <a:r>
              <a:rPr lang="en-CA" dirty="0" smtClean="0">
                <a:solidFill>
                  <a:schemeClr val="bg1">
                    <a:lumMod val="75000"/>
                    <a:lumOff val="25000"/>
                  </a:schemeClr>
                </a:solidFill>
              </a:rPr>
              <a:t> </a:t>
            </a:r>
            <a:r>
              <a:rPr lang="en-CA" dirty="0" err="1" smtClean="0">
                <a:solidFill>
                  <a:schemeClr val="bg1">
                    <a:lumMod val="75000"/>
                    <a:lumOff val="25000"/>
                  </a:schemeClr>
                </a:solidFill>
              </a:rPr>
              <a:t>Bacchiocchi</a:t>
            </a:r>
            <a:r>
              <a:rPr lang="en-CA" dirty="0" smtClean="0">
                <a:solidFill>
                  <a:schemeClr val="bg1">
                    <a:lumMod val="75000"/>
                    <a:lumOff val="25000"/>
                  </a:schemeClr>
                </a:solidFill>
              </a:rPr>
              <a:t>, p.14  (quoting from The Early Church, by Oscar </a:t>
            </a:r>
            <a:r>
              <a:rPr lang="en-CA" dirty="0" err="1" smtClean="0">
                <a:solidFill>
                  <a:schemeClr val="bg1">
                    <a:lumMod val="75000"/>
                    <a:lumOff val="25000"/>
                  </a:schemeClr>
                </a:solidFill>
              </a:rPr>
              <a:t>Cullmann</a:t>
            </a:r>
            <a:r>
              <a:rPr lang="en-CA" dirty="0" smtClean="0">
                <a:solidFill>
                  <a:schemeClr val="bg1">
                    <a:lumMod val="75000"/>
                    <a:lumOff val="25000"/>
                  </a:schemeClr>
                </a:solidFill>
              </a:rPr>
              <a:t>, 1956, p.35.)</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Why the January 6</a:t>
            </a:r>
            <a:r>
              <a:rPr lang="en-CA" baseline="30000" dirty="0" smtClean="0"/>
              <a:t>th</a:t>
            </a:r>
            <a:r>
              <a:rPr lang="en-CA" dirty="0" smtClean="0"/>
              <a:t> date?</a:t>
            </a:r>
            <a:endParaRPr lang="en-CA"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85000" lnSpcReduction="20000"/>
          </a:bodyPr>
          <a:lstStyle/>
          <a:p>
            <a:pPr>
              <a:buNone/>
            </a:pPr>
            <a:r>
              <a:rPr lang="en-CA" dirty="0" smtClean="0"/>
              <a:t>	</a:t>
            </a:r>
            <a:r>
              <a:rPr lang="en-CA" dirty="0" smtClean="0">
                <a:solidFill>
                  <a:schemeClr val="tx2"/>
                </a:solidFill>
              </a:rPr>
              <a:t>"January 1, the main festival of the Roman divinity Janus, also represents the rebirth of the cyclical year and the renewal of time.  Before the adoption of December 25 as the birthday of Jesus the Spiritual Sun, the Nativity was celebrated on January 6, the day of 'Epiphany' or 'manifestation of the Lord'".   </a:t>
            </a:r>
            <a:r>
              <a:rPr lang="en-CA" dirty="0" smtClean="0"/>
              <a:t/>
            </a:r>
            <a:br>
              <a:rPr lang="en-CA" dirty="0" smtClean="0"/>
            </a:br>
            <a:r>
              <a:rPr lang="en-CA" dirty="0" smtClean="0">
                <a:solidFill>
                  <a:schemeClr val="bg1">
                    <a:lumMod val="75000"/>
                    <a:lumOff val="25000"/>
                  </a:schemeClr>
                </a:solidFill>
              </a:rPr>
              <a:t>- Jesus Christ, sun of God: ancient cosmology and early Christian symbolism, by David R. </a:t>
            </a:r>
            <a:r>
              <a:rPr lang="en-CA" dirty="0" err="1" smtClean="0">
                <a:solidFill>
                  <a:schemeClr val="bg1">
                    <a:lumMod val="75000"/>
                    <a:lumOff val="25000"/>
                  </a:schemeClr>
                </a:solidFill>
              </a:rPr>
              <a:t>Fideler</a:t>
            </a:r>
            <a:r>
              <a:rPr lang="en-CA" dirty="0" smtClean="0">
                <a:solidFill>
                  <a:schemeClr val="bg1">
                    <a:lumMod val="75000"/>
                    <a:lumOff val="25000"/>
                  </a:schemeClr>
                </a:solidFill>
              </a:rPr>
              <a:t>  p.159</a:t>
            </a:r>
          </a:p>
          <a:p>
            <a:endParaRPr lang="en-CA" dirty="0" smtClean="0"/>
          </a:p>
          <a:p>
            <a:pPr>
              <a:buNone/>
            </a:pPr>
            <a:r>
              <a:rPr lang="en-CA" dirty="0" smtClean="0"/>
              <a:t>	</a:t>
            </a:r>
            <a:r>
              <a:rPr lang="en-CA" dirty="0" smtClean="0">
                <a:solidFill>
                  <a:schemeClr val="tx2"/>
                </a:solidFill>
              </a:rPr>
              <a:t>“In the Orient, however, the birth and the baptism of Jesus were celebrated respectively on January 5 and 6. B. </a:t>
            </a:r>
            <a:r>
              <a:rPr lang="en-CA" dirty="0" err="1" smtClean="0">
                <a:solidFill>
                  <a:schemeClr val="tx2"/>
                </a:solidFill>
              </a:rPr>
              <a:t>Botte</a:t>
            </a:r>
            <a:r>
              <a:rPr lang="en-CA" dirty="0" smtClean="0">
                <a:solidFill>
                  <a:schemeClr val="tx2"/>
                </a:solidFill>
              </a:rPr>
              <a:t>, a Belgian Benedictine scholar, in a significant study concludes that this date also evolved from an originally pagan feast, namely Epiphany, which commemorated the birth and growth of light.”</a:t>
            </a:r>
          </a:p>
          <a:p>
            <a:pPr>
              <a:buNone/>
            </a:pPr>
            <a:r>
              <a:rPr lang="en-CA" dirty="0" smtClean="0"/>
              <a:t>	</a:t>
            </a:r>
            <a:r>
              <a:rPr lang="en-CA" dirty="0" smtClean="0">
                <a:solidFill>
                  <a:schemeClr val="bg1">
                    <a:lumMod val="75000"/>
                    <a:lumOff val="25000"/>
                  </a:schemeClr>
                </a:solidFill>
              </a:rPr>
              <a:t>- The Meaning, Celebration and Date of Christmas, </a:t>
            </a:r>
            <a:br>
              <a:rPr lang="en-CA" dirty="0" smtClean="0">
                <a:solidFill>
                  <a:schemeClr val="bg1">
                    <a:lumMod val="75000"/>
                    <a:lumOff val="25000"/>
                  </a:schemeClr>
                </a:solidFill>
              </a:rPr>
            </a:br>
            <a:r>
              <a:rPr lang="en-CA" dirty="0" smtClean="0">
                <a:solidFill>
                  <a:schemeClr val="bg1">
                    <a:lumMod val="75000"/>
                    <a:lumOff val="25000"/>
                  </a:schemeClr>
                </a:solidFill>
              </a:rPr>
              <a:t>by Dr. </a:t>
            </a:r>
            <a:r>
              <a:rPr lang="en-CA" dirty="0" err="1" smtClean="0">
                <a:solidFill>
                  <a:schemeClr val="bg1">
                    <a:lumMod val="75000"/>
                    <a:lumOff val="25000"/>
                  </a:schemeClr>
                </a:solidFill>
              </a:rPr>
              <a:t>Samuele</a:t>
            </a:r>
            <a:r>
              <a:rPr lang="en-CA" dirty="0" smtClean="0">
                <a:solidFill>
                  <a:schemeClr val="bg1">
                    <a:lumMod val="75000"/>
                    <a:lumOff val="25000"/>
                  </a:schemeClr>
                </a:solidFill>
              </a:rPr>
              <a:t> </a:t>
            </a:r>
            <a:r>
              <a:rPr lang="en-CA" dirty="0" err="1" smtClean="0">
                <a:solidFill>
                  <a:schemeClr val="bg1">
                    <a:lumMod val="75000"/>
                    <a:lumOff val="25000"/>
                  </a:schemeClr>
                </a:solidFill>
              </a:rPr>
              <a:t>Bacchiocchi</a:t>
            </a:r>
            <a:r>
              <a:rPr lang="en-CA" dirty="0" smtClean="0">
                <a:solidFill>
                  <a:schemeClr val="bg1">
                    <a:lumMod val="75000"/>
                    <a:lumOff val="25000"/>
                  </a:schemeClr>
                </a:solidFill>
              </a:rPr>
              <a:t>, p.24  (quoting from B. </a:t>
            </a:r>
            <a:r>
              <a:rPr lang="en-CA" dirty="0" err="1" smtClean="0">
                <a:solidFill>
                  <a:schemeClr val="bg1">
                    <a:lumMod val="75000"/>
                    <a:lumOff val="25000"/>
                  </a:schemeClr>
                </a:solidFill>
              </a:rPr>
              <a:t>Botte</a:t>
            </a:r>
            <a:r>
              <a:rPr lang="en-CA" dirty="0" smtClean="0">
                <a:solidFill>
                  <a:schemeClr val="bg1">
                    <a:lumMod val="75000"/>
                    <a:lumOff val="25000"/>
                  </a:schemeClr>
                </a:solidFill>
              </a:rPr>
              <a:t>, </a:t>
            </a:r>
            <a:br>
              <a:rPr lang="en-CA" dirty="0" smtClean="0">
                <a:solidFill>
                  <a:schemeClr val="bg1">
                    <a:lumMod val="75000"/>
                    <a:lumOff val="25000"/>
                  </a:schemeClr>
                </a:solidFill>
              </a:rPr>
            </a:br>
            <a:r>
              <a:rPr lang="en-CA" dirty="0" smtClean="0">
                <a:solidFill>
                  <a:schemeClr val="bg1">
                    <a:lumMod val="75000"/>
                    <a:lumOff val="25000"/>
                  </a:schemeClr>
                </a:solidFill>
              </a:rPr>
              <a:t>“Les Denominations du </a:t>
            </a:r>
            <a:r>
              <a:rPr lang="en-CA" dirty="0" err="1" smtClean="0">
                <a:solidFill>
                  <a:schemeClr val="bg1">
                    <a:lumMod val="75000"/>
                    <a:lumOff val="25000"/>
                  </a:schemeClr>
                </a:solidFill>
              </a:rPr>
              <a:t>dimanche</a:t>
            </a:r>
            <a:r>
              <a:rPr lang="en-CA" dirty="0" smtClean="0">
                <a:solidFill>
                  <a:schemeClr val="bg1">
                    <a:lumMod val="75000"/>
                    <a:lumOff val="25000"/>
                  </a:schemeClr>
                </a:solidFill>
              </a:rPr>
              <a:t> </a:t>
            </a:r>
            <a:r>
              <a:rPr lang="en-CA" dirty="0" err="1" smtClean="0">
                <a:solidFill>
                  <a:schemeClr val="bg1">
                    <a:lumMod val="75000"/>
                    <a:lumOff val="25000"/>
                  </a:schemeClr>
                </a:solidFill>
              </a:rPr>
              <a:t>dans</a:t>
            </a:r>
            <a:r>
              <a:rPr lang="en-CA" dirty="0" smtClean="0">
                <a:solidFill>
                  <a:schemeClr val="bg1">
                    <a:lumMod val="75000"/>
                    <a:lumOff val="25000"/>
                  </a:schemeClr>
                </a:solidFill>
              </a:rPr>
              <a:t> la tradition </a:t>
            </a:r>
            <a:r>
              <a:rPr lang="en-CA" dirty="0" err="1" smtClean="0">
                <a:solidFill>
                  <a:schemeClr val="bg1">
                    <a:lumMod val="75000"/>
                    <a:lumOff val="25000"/>
                  </a:schemeClr>
                </a:solidFill>
              </a:rPr>
              <a:t>chrétienne</a:t>
            </a:r>
            <a:r>
              <a:rPr lang="en-CA" dirty="0" smtClean="0">
                <a:solidFill>
                  <a:schemeClr val="bg1">
                    <a:lumMod val="75000"/>
                    <a:lumOff val="25000"/>
                  </a:schemeClr>
                </a:solidFill>
              </a:rPr>
              <a:t>,” Le </a:t>
            </a:r>
            <a:r>
              <a:rPr lang="en-CA" dirty="0" err="1" smtClean="0">
                <a:solidFill>
                  <a:schemeClr val="bg1">
                    <a:lumMod val="75000"/>
                    <a:lumOff val="25000"/>
                  </a:schemeClr>
                </a:solidFill>
              </a:rPr>
              <a:t>Dimanche</a:t>
            </a:r>
            <a:r>
              <a:rPr lang="en-CA" dirty="0" smtClean="0">
                <a:solidFill>
                  <a:schemeClr val="bg1">
                    <a:lumMod val="75000"/>
                    <a:lumOff val="25000"/>
                  </a:schemeClr>
                </a:solidFill>
              </a:rPr>
              <a:t>, </a:t>
            </a:r>
            <a:r>
              <a:rPr lang="en-CA" dirty="0" err="1" smtClean="0">
                <a:solidFill>
                  <a:schemeClr val="bg1">
                    <a:lumMod val="75000"/>
                    <a:lumOff val="25000"/>
                  </a:schemeClr>
                </a:solidFill>
              </a:rPr>
              <a:t>Lex</a:t>
            </a:r>
            <a:r>
              <a:rPr lang="en-CA" dirty="0" smtClean="0">
                <a:solidFill>
                  <a:schemeClr val="bg1">
                    <a:lumMod val="75000"/>
                    <a:lumOff val="25000"/>
                  </a:schemeClr>
                </a:solidFill>
              </a:rPr>
              <a:t> </a:t>
            </a:r>
            <a:r>
              <a:rPr lang="en-CA" dirty="0" err="1" smtClean="0">
                <a:solidFill>
                  <a:schemeClr val="bg1">
                    <a:lumMod val="75000"/>
                    <a:lumOff val="25000"/>
                  </a:schemeClr>
                </a:solidFill>
              </a:rPr>
              <a:t>Orandi</a:t>
            </a:r>
            <a:r>
              <a:rPr lang="en-CA" dirty="0" smtClean="0">
                <a:solidFill>
                  <a:schemeClr val="bg1">
                    <a:lumMod val="75000"/>
                    <a:lumOff val="25000"/>
                  </a:schemeClr>
                </a:solidFill>
              </a:rPr>
              <a:t> 39, 1965, pp. 14ff.)</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Why the January 6</a:t>
            </a:r>
            <a:r>
              <a:rPr lang="en-CA" baseline="30000" dirty="0" smtClean="0"/>
              <a:t>th</a:t>
            </a:r>
            <a:r>
              <a:rPr lang="en-CA" dirty="0" smtClean="0"/>
              <a:t> date?</a:t>
            </a:r>
            <a:endParaRPr lang="en-CA"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1214422"/>
            <a:ext cx="8329642" cy="5143536"/>
          </a:xfrm>
        </p:spPr>
        <p:txBody>
          <a:bodyPr>
            <a:normAutofit/>
          </a:bodyPr>
          <a:lstStyle/>
          <a:p>
            <a:pPr>
              <a:buNone/>
            </a:pPr>
            <a:r>
              <a:rPr lang="en-CA" dirty="0" smtClean="0"/>
              <a:t>	</a:t>
            </a:r>
            <a:r>
              <a:rPr lang="en-CA" dirty="0" smtClean="0">
                <a:solidFill>
                  <a:schemeClr val="tx2"/>
                </a:solidFill>
              </a:rPr>
              <a:t>"Significantly, January 6 was a major pre-Christian holy day in the ancient world.  In Alexandrian Egypt it was the birthday of "Aeon" - the personification of Infinite Time.  According to the church father </a:t>
            </a:r>
            <a:r>
              <a:rPr lang="en-CA" dirty="0" err="1" smtClean="0">
                <a:solidFill>
                  <a:schemeClr val="tx2"/>
                </a:solidFill>
              </a:rPr>
              <a:t>Epiphanius</a:t>
            </a:r>
            <a:r>
              <a:rPr lang="en-CA" dirty="0" smtClean="0">
                <a:solidFill>
                  <a:schemeClr val="tx2"/>
                </a:solidFill>
              </a:rPr>
              <a:t>, the birth was celebrated in Alexandria at the </a:t>
            </a:r>
            <a:r>
              <a:rPr lang="en-CA" dirty="0" err="1" smtClean="0">
                <a:solidFill>
                  <a:schemeClr val="tx2"/>
                </a:solidFill>
              </a:rPr>
              <a:t>Korion</a:t>
            </a:r>
            <a:r>
              <a:rPr lang="en-CA" dirty="0" smtClean="0">
                <a:solidFill>
                  <a:schemeClr val="tx2"/>
                </a:solidFill>
              </a:rPr>
              <a:t>, a pagan temple of the divine maiden or Virgin.  After ritually processing with an effigy of the divine child, which bore the image of a golden cross, the celebrants exclaimed at dawn: "Today, at this hour, the </a:t>
            </a:r>
            <a:r>
              <a:rPr lang="en-CA" dirty="0" err="1" smtClean="0">
                <a:solidFill>
                  <a:schemeClr val="tx2"/>
                </a:solidFill>
              </a:rPr>
              <a:t>Kore</a:t>
            </a:r>
            <a:r>
              <a:rPr lang="en-CA" dirty="0" smtClean="0">
                <a:solidFill>
                  <a:schemeClr val="tx2"/>
                </a:solidFill>
              </a:rPr>
              <a:t>, that is to say the Virgin, has given  birth to the Aeon". </a:t>
            </a:r>
          </a:p>
          <a:p>
            <a:pPr>
              <a:buNone/>
            </a:pPr>
            <a:r>
              <a:rPr lang="en-CA" dirty="0" smtClean="0"/>
              <a:t>	</a:t>
            </a:r>
            <a:r>
              <a:rPr lang="en-CA" dirty="0" smtClean="0">
                <a:solidFill>
                  <a:schemeClr val="bg1">
                    <a:lumMod val="75000"/>
                    <a:lumOff val="25000"/>
                  </a:schemeClr>
                </a:solidFill>
              </a:rPr>
              <a:t>- Jesus Christ, sun of God: ancient cosmology and early Christian symbolism, by David R. </a:t>
            </a:r>
            <a:r>
              <a:rPr lang="en-CA" dirty="0" err="1" smtClean="0">
                <a:solidFill>
                  <a:schemeClr val="bg1">
                    <a:lumMod val="75000"/>
                    <a:lumOff val="25000"/>
                  </a:schemeClr>
                </a:solidFill>
              </a:rPr>
              <a:t>Fideler</a:t>
            </a:r>
            <a:r>
              <a:rPr lang="en-CA" dirty="0" smtClean="0">
                <a:solidFill>
                  <a:schemeClr val="bg1">
                    <a:lumMod val="75000"/>
                    <a:lumOff val="25000"/>
                  </a:schemeClr>
                </a:solidFill>
              </a:rPr>
              <a:t>  p.159-160</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Why the January 6</a:t>
            </a:r>
            <a:r>
              <a:rPr lang="en-CA" baseline="30000" dirty="0" smtClean="0"/>
              <a:t>th</a:t>
            </a:r>
            <a:r>
              <a:rPr lang="en-CA" dirty="0" smtClean="0"/>
              <a:t> date?</a:t>
            </a:r>
            <a:endParaRPr lang="en-CA"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1357298"/>
            <a:ext cx="8472518" cy="5143536"/>
          </a:xfrm>
        </p:spPr>
        <p:txBody>
          <a:bodyPr/>
          <a:lstStyle/>
          <a:p>
            <a:pPr>
              <a:buNone/>
            </a:pPr>
            <a:r>
              <a:rPr lang="en-CA" dirty="0" smtClean="0"/>
              <a:t>	</a:t>
            </a:r>
            <a:r>
              <a:rPr lang="en-CA" dirty="0" smtClean="0">
                <a:solidFill>
                  <a:schemeClr val="tx2"/>
                </a:solidFill>
              </a:rPr>
              <a:t>"The feast of </a:t>
            </a:r>
            <a:r>
              <a:rPr lang="en-CA" dirty="0" err="1" smtClean="0">
                <a:solidFill>
                  <a:schemeClr val="tx2"/>
                </a:solidFill>
              </a:rPr>
              <a:t>Aion</a:t>
            </a:r>
            <a:r>
              <a:rPr lang="en-CA" dirty="0" smtClean="0">
                <a:solidFill>
                  <a:schemeClr val="tx2"/>
                </a:solidFill>
              </a:rPr>
              <a:t> is attested most clearly in Egypt where it seems to have been a local festival with deep roots in the Hellenistic city of Alexandria, of which </a:t>
            </a:r>
            <a:r>
              <a:rPr lang="en-CA" dirty="0" err="1" smtClean="0">
                <a:solidFill>
                  <a:schemeClr val="tx2"/>
                </a:solidFill>
              </a:rPr>
              <a:t>Aion</a:t>
            </a:r>
            <a:r>
              <a:rPr lang="en-CA" dirty="0" smtClean="0">
                <a:solidFill>
                  <a:schemeClr val="tx2"/>
                </a:solidFill>
              </a:rPr>
              <a:t> was the mythical founder and patron deity. The most detailed account concerning the ritual which took place in the night of 5-6 January comes from </a:t>
            </a:r>
            <a:r>
              <a:rPr lang="en-CA" dirty="0" err="1" smtClean="0">
                <a:solidFill>
                  <a:schemeClr val="tx2"/>
                </a:solidFill>
              </a:rPr>
              <a:t>Epiphanius</a:t>
            </a:r>
            <a:r>
              <a:rPr lang="en-CA" dirty="0" smtClean="0">
                <a:solidFill>
                  <a:schemeClr val="tx2"/>
                </a:solidFill>
              </a:rPr>
              <a:t>, whose description explains how a small wooden statue of the baby god of time was carried in procession at the hour on which he had been born of the virgin </a:t>
            </a:r>
            <a:r>
              <a:rPr lang="en-CA" dirty="0" err="1" smtClean="0">
                <a:solidFill>
                  <a:schemeClr val="tx2"/>
                </a:solidFill>
              </a:rPr>
              <a:t>Kore</a:t>
            </a:r>
            <a:r>
              <a:rPr lang="en-CA" dirty="0" smtClean="0">
                <a:solidFill>
                  <a:schemeClr val="tx2"/>
                </a:solidFill>
              </a:rPr>
              <a:t>."    </a:t>
            </a:r>
            <a:r>
              <a:rPr lang="en-CA" dirty="0" smtClean="0"/>
              <a:t/>
            </a:r>
            <a:br>
              <a:rPr lang="en-CA" dirty="0" smtClean="0"/>
            </a:br>
            <a:r>
              <a:rPr lang="en-CA" dirty="0" smtClean="0"/>
              <a:t/>
            </a:r>
            <a:br>
              <a:rPr lang="en-CA" dirty="0" smtClean="0"/>
            </a:br>
            <a:r>
              <a:rPr lang="en-CA" dirty="0" smtClean="0">
                <a:solidFill>
                  <a:schemeClr val="bg1">
                    <a:lumMod val="75000"/>
                    <a:lumOff val="25000"/>
                  </a:schemeClr>
                </a:solidFill>
              </a:rPr>
              <a:t>- Toward the origins of Christmas, by Susan K. Roll, p. 34</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Why the January 6</a:t>
            </a:r>
            <a:r>
              <a:rPr lang="en-CA" baseline="30000" dirty="0" smtClean="0"/>
              <a:t>th</a:t>
            </a:r>
            <a:r>
              <a:rPr lang="en-CA" dirty="0" smtClean="0"/>
              <a:t> date?</a:t>
            </a:r>
            <a:endParaRPr lang="en-CA"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85000" lnSpcReduction="20000"/>
          </a:bodyPr>
          <a:lstStyle/>
          <a:p>
            <a:r>
              <a:rPr lang="en-CA" dirty="0" smtClean="0"/>
              <a:t>Great! More of the same on January the 6th as well.  What about some of the other things that are associated with Christmas?  Where did they come from?</a:t>
            </a:r>
          </a:p>
          <a:p>
            <a:endParaRPr lang="en-CA" dirty="0" smtClean="0"/>
          </a:p>
          <a:p>
            <a:pPr>
              <a:buNone/>
            </a:pPr>
            <a:r>
              <a:rPr lang="en-CA" dirty="0" smtClean="0"/>
              <a:t>	</a:t>
            </a:r>
            <a:r>
              <a:rPr lang="en-CA" dirty="0" smtClean="0">
                <a:solidFill>
                  <a:schemeClr val="tx2"/>
                </a:solidFill>
              </a:rPr>
              <a:t> “The authors whom we consulted on this point are unanimous in admitting the influence of the pagan celebration held in </a:t>
            </a:r>
            <a:r>
              <a:rPr lang="en-CA" dirty="0" err="1" smtClean="0">
                <a:solidFill>
                  <a:schemeClr val="tx2"/>
                </a:solidFill>
              </a:rPr>
              <a:t>honor</a:t>
            </a:r>
            <a:r>
              <a:rPr lang="en-CA" dirty="0" smtClean="0">
                <a:solidFill>
                  <a:schemeClr val="tx2"/>
                </a:solidFill>
              </a:rPr>
              <a:t> of Deus Sol </a:t>
            </a:r>
            <a:r>
              <a:rPr lang="en-CA" dirty="0" err="1" smtClean="0">
                <a:solidFill>
                  <a:schemeClr val="tx2"/>
                </a:solidFill>
              </a:rPr>
              <a:t>Invictus</a:t>
            </a:r>
            <a:r>
              <a:rPr lang="en-CA" dirty="0" smtClean="0">
                <a:solidFill>
                  <a:schemeClr val="tx2"/>
                </a:solidFill>
              </a:rPr>
              <a:t> on the 25th of December, the </a:t>
            </a:r>
            <a:r>
              <a:rPr lang="en-CA" dirty="0" err="1" smtClean="0">
                <a:solidFill>
                  <a:schemeClr val="tx2"/>
                </a:solidFill>
              </a:rPr>
              <a:t>Natalis</a:t>
            </a:r>
            <a:r>
              <a:rPr lang="en-CA" dirty="0" smtClean="0">
                <a:solidFill>
                  <a:schemeClr val="tx2"/>
                </a:solidFill>
              </a:rPr>
              <a:t> </a:t>
            </a:r>
            <a:r>
              <a:rPr lang="en-CA" dirty="0" err="1" smtClean="0">
                <a:solidFill>
                  <a:schemeClr val="tx2"/>
                </a:solidFill>
              </a:rPr>
              <a:t>Invicti</a:t>
            </a:r>
            <a:r>
              <a:rPr lang="en-CA" dirty="0" smtClean="0">
                <a:solidFill>
                  <a:schemeClr val="tx2"/>
                </a:solidFill>
              </a:rPr>
              <a:t>, on the Christian celebration of Christmas.  This influence is held to be responsible for the shifting to the 25th of December of the birth of Christ, which had until then been held on the day of the Epiphany, the 6th of January. The celebration of the birth of the Sun god, which was accompanied by a profusion of light and torches and the decoration of branches and small trees, had captivated the followers of the cult to such a degree that even after they had been converted to Christianity they continued to celebrate the feast of the birth of the Sun god.”</a:t>
            </a:r>
          </a:p>
          <a:p>
            <a:pPr>
              <a:buNone/>
            </a:pPr>
            <a:r>
              <a:rPr lang="en-CA" dirty="0" smtClean="0"/>
              <a:t>	</a:t>
            </a:r>
            <a:r>
              <a:rPr lang="en-CA" dirty="0" smtClean="0">
                <a:solidFill>
                  <a:schemeClr val="bg1">
                    <a:lumMod val="75000"/>
                    <a:lumOff val="25000"/>
                  </a:schemeClr>
                </a:solidFill>
              </a:rPr>
              <a:t>- The Cult of Sol </a:t>
            </a:r>
            <a:r>
              <a:rPr lang="en-CA" dirty="0" err="1" smtClean="0">
                <a:solidFill>
                  <a:schemeClr val="bg1">
                    <a:lumMod val="75000"/>
                    <a:lumOff val="25000"/>
                  </a:schemeClr>
                </a:solidFill>
              </a:rPr>
              <a:t>Invictus</a:t>
            </a:r>
            <a:r>
              <a:rPr lang="en-CA" dirty="0" smtClean="0">
                <a:solidFill>
                  <a:schemeClr val="bg1">
                    <a:lumMod val="75000"/>
                    <a:lumOff val="25000"/>
                  </a:schemeClr>
                </a:solidFill>
              </a:rPr>
              <a:t>, by Gaston H. </a:t>
            </a:r>
            <a:r>
              <a:rPr lang="en-CA" dirty="0" err="1" smtClean="0">
                <a:solidFill>
                  <a:schemeClr val="bg1">
                    <a:lumMod val="75000"/>
                    <a:lumOff val="25000"/>
                  </a:schemeClr>
                </a:solidFill>
              </a:rPr>
              <a:t>Halsberghe</a:t>
            </a:r>
            <a:r>
              <a:rPr lang="en-CA" dirty="0" smtClean="0">
                <a:solidFill>
                  <a:schemeClr val="bg1">
                    <a:lumMod val="75000"/>
                    <a:lumOff val="25000"/>
                  </a:schemeClr>
                </a:solidFill>
              </a:rPr>
              <a:t>,  1972, p. 174.</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Why the same date as the pagans?</a:t>
            </a:r>
            <a:endParaRPr lang="en-CA"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92500"/>
          </a:bodyPr>
          <a:lstStyle/>
          <a:p>
            <a:pPr>
              <a:buNone/>
            </a:pPr>
            <a:r>
              <a:rPr lang="en-CA" dirty="0" smtClean="0"/>
              <a:t>	</a:t>
            </a:r>
            <a:r>
              <a:rPr lang="en-CA" dirty="0" smtClean="0">
                <a:solidFill>
                  <a:schemeClr val="tx2"/>
                </a:solidFill>
              </a:rPr>
              <a:t>"The Christmas tree, now so common among us, was equally common in Pagan Rome and Pagan Egypt. In Egypt that tree was the palm-tree; in Rome it was the fir; the palm tree denoting the Pagan messiah, as Baal-Tamar, the fir referring to him as Baal-</a:t>
            </a:r>
            <a:r>
              <a:rPr lang="en-CA" dirty="0" err="1" smtClean="0">
                <a:solidFill>
                  <a:schemeClr val="tx2"/>
                </a:solidFill>
              </a:rPr>
              <a:t>Berith</a:t>
            </a:r>
            <a:r>
              <a:rPr lang="en-CA" dirty="0" smtClean="0">
                <a:solidFill>
                  <a:schemeClr val="tx2"/>
                </a:solidFill>
              </a:rPr>
              <a:t>. The mother of Adonis, the sun-god and great </a:t>
            </a:r>
            <a:r>
              <a:rPr lang="en-CA" dirty="0" err="1" smtClean="0">
                <a:solidFill>
                  <a:schemeClr val="tx2"/>
                </a:solidFill>
              </a:rPr>
              <a:t>mediatorial</a:t>
            </a:r>
            <a:r>
              <a:rPr lang="en-CA" dirty="0" smtClean="0">
                <a:solidFill>
                  <a:schemeClr val="tx2"/>
                </a:solidFill>
              </a:rPr>
              <a:t> divinity, was mystically said to have been changed into a tree, and when in that state to have brought forth her divine son. If the mother was a tree, the son must have been recognized as the 'Man the branch.' And this entirely accounts for the putting of the Yule Log into the fire on Christmas Eve, and the appearance of the Christmas tree the next morning" </a:t>
            </a:r>
          </a:p>
          <a:p>
            <a:pPr>
              <a:buNone/>
            </a:pPr>
            <a:r>
              <a:rPr lang="en-CA" dirty="0" smtClean="0"/>
              <a:t>	</a:t>
            </a:r>
            <a:r>
              <a:rPr lang="en-CA" dirty="0" smtClean="0">
                <a:solidFill>
                  <a:schemeClr val="bg1">
                    <a:lumMod val="75000"/>
                    <a:lumOff val="25000"/>
                  </a:schemeClr>
                </a:solidFill>
              </a:rPr>
              <a:t>- The Two </a:t>
            </a:r>
            <a:r>
              <a:rPr lang="en-CA" dirty="0" err="1" smtClean="0">
                <a:solidFill>
                  <a:schemeClr val="bg1">
                    <a:lumMod val="75000"/>
                    <a:lumOff val="25000"/>
                  </a:schemeClr>
                </a:solidFill>
              </a:rPr>
              <a:t>Babylons</a:t>
            </a:r>
            <a:r>
              <a:rPr lang="en-CA" dirty="0" smtClean="0">
                <a:solidFill>
                  <a:schemeClr val="bg1">
                    <a:lumMod val="75000"/>
                    <a:lumOff val="25000"/>
                  </a:schemeClr>
                </a:solidFill>
              </a:rPr>
              <a:t>, by Alexander </a:t>
            </a:r>
            <a:r>
              <a:rPr lang="en-CA" dirty="0" err="1" smtClean="0">
                <a:solidFill>
                  <a:schemeClr val="bg1">
                    <a:lumMod val="75000"/>
                    <a:lumOff val="25000"/>
                  </a:schemeClr>
                </a:solidFill>
              </a:rPr>
              <a:t>Hislop</a:t>
            </a:r>
            <a:r>
              <a:rPr lang="en-CA" dirty="0" smtClean="0">
                <a:solidFill>
                  <a:schemeClr val="bg1">
                    <a:lumMod val="75000"/>
                    <a:lumOff val="25000"/>
                  </a:schemeClr>
                </a:solidFill>
              </a:rPr>
              <a:t>,  p. 97</a:t>
            </a:r>
          </a:p>
          <a:p>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The Christmas Tree...</a:t>
            </a:r>
            <a:endParaRPr lang="en-C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CA" dirty="0" smtClean="0"/>
          </a:p>
          <a:p>
            <a:r>
              <a:rPr lang="en-CA" dirty="0" smtClean="0"/>
              <a:t>I'm certain most people don't believe in Santa Claus (at least not anymore), and some don't include him in their Christmas celebrations. </a:t>
            </a:r>
          </a:p>
          <a:p>
            <a:endParaRPr lang="en-CA" dirty="0" smtClean="0"/>
          </a:p>
          <a:p>
            <a:r>
              <a:rPr lang="en-CA" dirty="0" smtClean="0"/>
              <a:t>However, </a:t>
            </a:r>
            <a:r>
              <a:rPr lang="en-CA" dirty="0" smtClean="0"/>
              <a:t>e</a:t>
            </a:r>
            <a:r>
              <a:rPr lang="en-CA" dirty="0" smtClean="0"/>
              <a:t>ven </a:t>
            </a:r>
            <a:r>
              <a:rPr lang="en-CA" dirty="0" smtClean="0"/>
              <a:t>casual research confirms that</a:t>
            </a:r>
            <a:r>
              <a:rPr lang="en-CA" dirty="0" smtClean="0"/>
              <a:t> </a:t>
            </a:r>
            <a:r>
              <a:rPr lang="en-CA" dirty="0" smtClean="0"/>
              <a:t>there's a few things that have come to be associated with Christmas that really have nothing to do with the birth of Jesus. </a:t>
            </a:r>
            <a:endParaRPr lang="en-CA" dirty="0"/>
          </a:p>
        </p:txBody>
      </p:sp>
      <p:sp>
        <p:nvSpPr>
          <p:cNvPr id="3" name="Title 2"/>
          <p:cNvSpPr>
            <a:spLocks noGrp="1"/>
          </p:cNvSpPr>
          <p:nvPr>
            <p:ph type="title"/>
          </p:nvPr>
        </p:nvSpPr>
        <p:spPr/>
        <p:txBody>
          <a:bodyPr/>
          <a:lstStyle/>
          <a:p>
            <a:r>
              <a:rPr lang="en-CA" dirty="0" smtClean="0"/>
              <a:t>What’s the Santa – Jesus connection?</a:t>
            </a:r>
            <a:endParaRPr lang="en-CA"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92500" lnSpcReduction="20000"/>
          </a:bodyPr>
          <a:lstStyle/>
          <a:p>
            <a:pPr>
              <a:buNone/>
            </a:pPr>
            <a:r>
              <a:rPr lang="en-CA" dirty="0" smtClean="0"/>
              <a:t>	</a:t>
            </a:r>
            <a:r>
              <a:rPr lang="en-CA" dirty="0" smtClean="0">
                <a:solidFill>
                  <a:schemeClr val="tx2"/>
                </a:solidFill>
              </a:rPr>
              <a:t>“...tree worship is well attested for all the great European families of the Aryan stock. Amongst the Celts the oak-worship of the Druids is familiar to everyone. Sacred groves were common among the ancient Germans, and tree-worship is hardly extinct among their descendants at the present day” </a:t>
            </a:r>
            <a:r>
              <a:rPr lang="en-CA" dirty="0" smtClean="0"/>
              <a:t/>
            </a:r>
            <a:br>
              <a:rPr lang="en-CA" dirty="0" smtClean="0"/>
            </a:br>
            <a:r>
              <a:rPr lang="en-CA" dirty="0" smtClean="0">
                <a:solidFill>
                  <a:schemeClr val="bg1">
                    <a:lumMod val="75000"/>
                    <a:lumOff val="25000"/>
                  </a:schemeClr>
                </a:solidFill>
              </a:rPr>
              <a:t>- The Golden Bough, by James George Frazer, p. 58</a:t>
            </a:r>
          </a:p>
          <a:p>
            <a:endParaRPr lang="en-CA" dirty="0" smtClean="0"/>
          </a:p>
          <a:p>
            <a:pPr>
              <a:buNone/>
            </a:pPr>
            <a:r>
              <a:rPr lang="en-CA" dirty="0" smtClean="0"/>
              <a:t>	</a:t>
            </a:r>
            <a:r>
              <a:rPr lang="en-CA" dirty="0" smtClean="0">
                <a:solidFill>
                  <a:schemeClr val="tx2"/>
                </a:solidFill>
              </a:rPr>
              <a:t>“Therefore, the 25th of December, the day that was observed at Rome as the day when the victorious god reappeared on earth, was held at the </a:t>
            </a:r>
            <a:r>
              <a:rPr lang="en-CA" dirty="0" err="1" smtClean="0">
                <a:solidFill>
                  <a:schemeClr val="tx2"/>
                </a:solidFill>
              </a:rPr>
              <a:t>Natalis</a:t>
            </a:r>
            <a:r>
              <a:rPr lang="en-CA" dirty="0" smtClean="0">
                <a:solidFill>
                  <a:schemeClr val="tx2"/>
                </a:solidFill>
              </a:rPr>
              <a:t> </a:t>
            </a:r>
            <a:r>
              <a:rPr lang="en-CA" dirty="0" err="1" smtClean="0">
                <a:solidFill>
                  <a:schemeClr val="tx2"/>
                </a:solidFill>
              </a:rPr>
              <a:t>invicti</a:t>
            </a:r>
            <a:r>
              <a:rPr lang="en-CA" dirty="0" smtClean="0">
                <a:solidFill>
                  <a:schemeClr val="tx2"/>
                </a:solidFill>
              </a:rPr>
              <a:t> </a:t>
            </a:r>
            <a:r>
              <a:rPr lang="en-CA" dirty="0" err="1" smtClean="0">
                <a:solidFill>
                  <a:schemeClr val="tx2"/>
                </a:solidFill>
              </a:rPr>
              <a:t>solis</a:t>
            </a:r>
            <a:r>
              <a:rPr lang="en-CA" dirty="0" smtClean="0">
                <a:solidFill>
                  <a:schemeClr val="tx2"/>
                </a:solidFill>
              </a:rPr>
              <a:t>, 'The birthday of the unconquered Sun.' Now the Yule Log is the dead stock of Nimrod, deified as the sun-god, but cut down by his enemies; the Christmas-tree is Nimrod </a:t>
            </a:r>
            <a:r>
              <a:rPr lang="en-CA" dirty="0" err="1" smtClean="0">
                <a:solidFill>
                  <a:schemeClr val="tx2"/>
                </a:solidFill>
              </a:rPr>
              <a:t>redivivus</a:t>
            </a:r>
            <a:r>
              <a:rPr lang="en-CA" dirty="0" smtClean="0">
                <a:solidFill>
                  <a:schemeClr val="tx2"/>
                </a:solidFill>
              </a:rPr>
              <a:t> -- the slain god come to life again” </a:t>
            </a:r>
          </a:p>
          <a:p>
            <a:pPr>
              <a:buNone/>
            </a:pPr>
            <a:r>
              <a:rPr lang="en-CA" dirty="0" smtClean="0"/>
              <a:t>	</a:t>
            </a:r>
            <a:r>
              <a:rPr lang="en-CA" dirty="0" smtClean="0">
                <a:solidFill>
                  <a:schemeClr val="bg1">
                    <a:lumMod val="75000"/>
                    <a:lumOff val="25000"/>
                  </a:schemeClr>
                </a:solidFill>
              </a:rPr>
              <a:t>- The Two </a:t>
            </a:r>
            <a:r>
              <a:rPr lang="en-CA" dirty="0" err="1" smtClean="0">
                <a:solidFill>
                  <a:schemeClr val="bg1">
                    <a:lumMod val="75000"/>
                    <a:lumOff val="25000"/>
                  </a:schemeClr>
                </a:solidFill>
              </a:rPr>
              <a:t>Babylons</a:t>
            </a:r>
            <a:r>
              <a:rPr lang="en-CA" dirty="0" smtClean="0">
                <a:solidFill>
                  <a:schemeClr val="bg1">
                    <a:lumMod val="75000"/>
                    <a:lumOff val="25000"/>
                  </a:schemeClr>
                </a:solidFill>
              </a:rPr>
              <a:t>, by Alexander </a:t>
            </a:r>
            <a:r>
              <a:rPr lang="en-CA" dirty="0" err="1" smtClean="0">
                <a:solidFill>
                  <a:schemeClr val="bg1">
                    <a:lumMod val="75000"/>
                    <a:lumOff val="25000"/>
                  </a:schemeClr>
                </a:solidFill>
              </a:rPr>
              <a:t>Hislop</a:t>
            </a:r>
            <a:r>
              <a:rPr lang="en-CA" dirty="0" smtClean="0">
                <a:solidFill>
                  <a:schemeClr val="bg1">
                    <a:lumMod val="75000"/>
                    <a:lumOff val="25000"/>
                  </a:schemeClr>
                </a:solidFill>
              </a:rPr>
              <a:t>, p. 98</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The Christmas Tree...</a:t>
            </a:r>
            <a:endParaRPr lang="en-CA"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20" y="1214422"/>
            <a:ext cx="8401080" cy="5286412"/>
          </a:xfrm>
        </p:spPr>
        <p:txBody>
          <a:bodyPr>
            <a:normAutofit fontScale="85000" lnSpcReduction="20000"/>
          </a:bodyPr>
          <a:lstStyle/>
          <a:p>
            <a:pPr>
              <a:buNone/>
            </a:pPr>
            <a:r>
              <a:rPr lang="en-CA" dirty="0" smtClean="0"/>
              <a:t>	</a:t>
            </a:r>
            <a:r>
              <a:rPr lang="en-CA" dirty="0" smtClean="0">
                <a:solidFill>
                  <a:schemeClr val="tx2"/>
                </a:solidFill>
              </a:rPr>
              <a:t>"Long before the advent of Christianity, plants and trees that remained green all year had a special meaning for people in the winter. Just as people today decorate their homes during the festive season with pine, spruce, and fir trees, ancient peoples hung evergreen boughs over their doors and windows. In many countries it was believed that evergreens would keep away witches, ghosts, evil spirits, and illness... Early Romans marked the solstice with a feast called the Saturnalia in </a:t>
            </a:r>
            <a:r>
              <a:rPr lang="en-CA" dirty="0" err="1" smtClean="0">
                <a:solidFill>
                  <a:schemeClr val="tx2"/>
                </a:solidFill>
              </a:rPr>
              <a:t>honor</a:t>
            </a:r>
            <a:r>
              <a:rPr lang="en-CA" dirty="0" smtClean="0">
                <a:solidFill>
                  <a:schemeClr val="tx2"/>
                </a:solidFill>
              </a:rPr>
              <a:t> of Saturn, the god of agriculture. The Romans knew that the solstice meant that soon farms and orchards would be green and fruitful. To mark the occasion, they decorated their homes and temples with evergreen boughs. In Northern Europe the mysterious Druids, the priests of the ancient Celts, also decorated their temples with evergreen boughs as a symbol of everlasting life. The fierce Vikings in Scandinavia thought that evergreens were the special plant of the sun god, Balder."</a:t>
            </a:r>
          </a:p>
          <a:p>
            <a:pPr>
              <a:buNone/>
            </a:pPr>
            <a:r>
              <a:rPr lang="en-CA" dirty="0" smtClean="0"/>
              <a:t>	</a:t>
            </a:r>
            <a:r>
              <a:rPr lang="en-CA" dirty="0" smtClean="0">
                <a:solidFill>
                  <a:schemeClr val="bg1">
                    <a:lumMod val="75000"/>
                    <a:lumOff val="25000"/>
                  </a:schemeClr>
                </a:solidFill>
              </a:rPr>
              <a:t>- Evergreen Traditions, History.com, </a:t>
            </a:r>
            <a:r>
              <a:rPr lang="en-CA" sz="1900" dirty="0" smtClean="0">
                <a:solidFill>
                  <a:schemeClr val="bg1">
                    <a:lumMod val="75000"/>
                    <a:lumOff val="25000"/>
                  </a:schemeClr>
                </a:solidFill>
              </a:rPr>
              <a:t>(http://www.history.com/content/christmas/christmas-trees/evergreen-traditions)</a:t>
            </a:r>
            <a:endParaRPr lang="en-CA" sz="1900"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The Christmas Tree...</a:t>
            </a:r>
            <a:endParaRPr lang="en-CA"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85000" lnSpcReduction="10000"/>
          </a:bodyPr>
          <a:lstStyle/>
          <a:p>
            <a:pPr>
              <a:buNone/>
            </a:pPr>
            <a:r>
              <a:rPr lang="en-CA" dirty="0" smtClean="0"/>
              <a:t>	</a:t>
            </a:r>
            <a:r>
              <a:rPr lang="en-CA" dirty="0" smtClean="0">
                <a:solidFill>
                  <a:schemeClr val="tx2"/>
                </a:solidFill>
              </a:rPr>
              <a:t>"Most 19th-century Americans found Christmas trees an oddity. The first record of one being on display was in the 1830s by the German settlers of Pennsylvania, although trees had been a tradition in many German homes much earlier. The Pennsylvania German settlements had community trees as early as 1747. But, as late as the 1840s Christmas trees were seen as pagan symbols and not accepted by most Americans...  In 1846, the popular royals, Queen Victoria and her German Prince, Albert, were sketched in the Illustrated London News standing with their children around a Christmas tree. Unlike the previous royal family, Victoria was very popular with her subjects, and what was done at court immediately became fashionable—not only in Britain, but with fashion-conscious East Coast American Society. The Christmas tree had arrived." </a:t>
            </a:r>
            <a:r>
              <a:rPr lang="en-CA" dirty="0" smtClean="0"/>
              <a:t/>
            </a:r>
            <a:br>
              <a:rPr lang="en-CA" dirty="0" smtClean="0"/>
            </a:br>
            <a:r>
              <a:rPr lang="en-CA" dirty="0" smtClean="0">
                <a:solidFill>
                  <a:schemeClr val="bg1">
                    <a:lumMod val="75000"/>
                    <a:lumOff val="25000"/>
                  </a:schemeClr>
                </a:solidFill>
              </a:rPr>
              <a:t> - Evergreen Traditions, History.com, </a:t>
            </a:r>
            <a:r>
              <a:rPr lang="en-CA" sz="1900" dirty="0" smtClean="0">
                <a:solidFill>
                  <a:schemeClr val="bg1">
                    <a:lumMod val="75000"/>
                    <a:lumOff val="25000"/>
                  </a:schemeClr>
                </a:solidFill>
              </a:rPr>
              <a:t>(http://www.history.com/content/christmas/christmas-trees/evergreen-traditions)</a:t>
            </a:r>
            <a:endParaRPr lang="en-CA" sz="1900" dirty="0"/>
          </a:p>
        </p:txBody>
      </p:sp>
      <p:sp>
        <p:nvSpPr>
          <p:cNvPr id="3" name="Title 2"/>
          <p:cNvSpPr>
            <a:spLocks noGrp="1"/>
          </p:cNvSpPr>
          <p:nvPr>
            <p:ph type="title"/>
          </p:nvPr>
        </p:nvSpPr>
        <p:spPr>
          <a:xfrm>
            <a:off x="428596" y="285728"/>
            <a:ext cx="8229600" cy="776270"/>
          </a:xfrm>
        </p:spPr>
        <p:txBody>
          <a:bodyPr/>
          <a:lstStyle/>
          <a:p>
            <a:r>
              <a:rPr lang="en-CA" dirty="0" smtClean="0"/>
              <a:t>The Christmas Tree...</a:t>
            </a:r>
            <a:endParaRPr lang="en-CA"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a:bodyPr>
          <a:lstStyle/>
          <a:p>
            <a:pPr>
              <a:buNone/>
            </a:pPr>
            <a:r>
              <a:rPr lang="en-CA" dirty="0" smtClean="0"/>
              <a:t>	</a:t>
            </a:r>
            <a:br>
              <a:rPr lang="en-CA" dirty="0" smtClean="0"/>
            </a:br>
            <a:r>
              <a:rPr lang="en-CA" dirty="0" smtClean="0">
                <a:solidFill>
                  <a:schemeClr val="tx2"/>
                </a:solidFill>
              </a:rPr>
              <a:t>"The interchange of presents between friends is alike characteristic of Christmas and the Saturnalia, and must have been adopted by Christians from the Pagans, as the admonition of Tertullian plainly shows." </a:t>
            </a:r>
            <a:r>
              <a:rPr lang="en-CA" dirty="0" smtClean="0"/>
              <a:t/>
            </a:r>
            <a:br>
              <a:rPr lang="en-CA" dirty="0" smtClean="0"/>
            </a:br>
            <a:r>
              <a:rPr lang="en-CA" dirty="0" smtClean="0">
                <a:solidFill>
                  <a:schemeClr val="bg1">
                    <a:lumMod val="75000"/>
                    <a:lumOff val="25000"/>
                  </a:schemeClr>
                </a:solidFill>
              </a:rPr>
              <a:t>- The Bibliotheca Sacra, Vol. 12, pages 153-155</a:t>
            </a:r>
          </a:p>
          <a:p>
            <a:endParaRPr lang="en-CA" dirty="0" smtClean="0"/>
          </a:p>
          <a:p>
            <a:endParaRPr lang="en-CA" dirty="0" smtClean="0"/>
          </a:p>
          <a:p>
            <a:r>
              <a:rPr lang="en-CA" dirty="0" smtClean="0"/>
              <a:t>Wait a second, I thought giving gifts at Christmas time came from the story of the three kings that brought gifts to newborn baby Jesus in the manger, right?</a:t>
            </a:r>
          </a:p>
          <a:p>
            <a:endParaRPr lang="en-CA" dirty="0" smtClean="0"/>
          </a:p>
        </p:txBody>
      </p:sp>
      <p:sp>
        <p:nvSpPr>
          <p:cNvPr id="3" name="Title 2"/>
          <p:cNvSpPr>
            <a:spLocks noGrp="1"/>
          </p:cNvSpPr>
          <p:nvPr>
            <p:ph type="title"/>
          </p:nvPr>
        </p:nvSpPr>
        <p:spPr>
          <a:xfrm>
            <a:off x="428596" y="285728"/>
            <a:ext cx="8229600" cy="776270"/>
          </a:xfrm>
        </p:spPr>
        <p:txBody>
          <a:bodyPr/>
          <a:lstStyle/>
          <a:p>
            <a:r>
              <a:rPr lang="en-CA" dirty="0" smtClean="0"/>
              <a:t>Gift Exchanges – pagan?</a:t>
            </a:r>
            <a:endParaRPr lang="en-CA"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lstStyle/>
          <a:p>
            <a:r>
              <a:rPr lang="en-CA" dirty="0" smtClean="0"/>
              <a:t>Wrong!  First of all, that story is highly inaccurate biblically to begin with.  Let's clear up a few details.</a:t>
            </a:r>
          </a:p>
          <a:p>
            <a:pPr>
              <a:buNone/>
            </a:pPr>
            <a:r>
              <a:rPr lang="en-CA" dirty="0" smtClean="0"/>
              <a:t> </a:t>
            </a:r>
          </a:p>
          <a:p>
            <a:pPr>
              <a:buNone/>
            </a:pPr>
            <a:r>
              <a:rPr lang="en-CA" dirty="0" smtClean="0"/>
              <a:t>	</a:t>
            </a:r>
            <a:r>
              <a:rPr lang="en-CA" dirty="0" smtClean="0">
                <a:solidFill>
                  <a:schemeClr val="tx2"/>
                </a:solidFill>
              </a:rPr>
              <a:t>"And when they [the Magi] were come into the house, they saw the young child with Mary his mother, and fell down, and worshipped him: and when they had opened their treasures, they presented unto him gifts; gold, and frankincense and myrrh" </a:t>
            </a:r>
          </a:p>
          <a:p>
            <a:pPr>
              <a:buNone/>
            </a:pPr>
            <a:r>
              <a:rPr lang="en-CA" dirty="0" smtClean="0"/>
              <a:t>	</a:t>
            </a:r>
            <a:r>
              <a:rPr lang="en-CA" dirty="0" smtClean="0">
                <a:solidFill>
                  <a:schemeClr val="bg1">
                    <a:lumMod val="75000"/>
                    <a:lumOff val="25000"/>
                  </a:schemeClr>
                </a:solidFill>
              </a:rPr>
              <a:t>- Matthew 2:11 (KJV)</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The Real Story of the Magi...</a:t>
            </a:r>
            <a:endParaRPr lang="en-CA"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lstStyle/>
          <a:p>
            <a:r>
              <a:rPr lang="en-CA" dirty="0" smtClean="0"/>
              <a:t>The 2nd chapter of Matthew tells us of an unspecified number (not necessarily three) of Magi (also translated as Wise men), who came to worship the young child (not newborn baby) Jesus in a house (not the manger). </a:t>
            </a:r>
          </a:p>
          <a:p>
            <a:r>
              <a:rPr lang="en-CA" dirty="0" smtClean="0"/>
              <a:t>That's why when King Herod found out the Magi didn't report back to him, he didn't just have all the male newborns killed, he had all the male children under the age of two killed. </a:t>
            </a:r>
          </a:p>
          <a:p>
            <a:r>
              <a:rPr lang="en-CA" dirty="0" smtClean="0"/>
              <a:t>The Bible also never mentions that the wise men were kings of any sort, this was an assumption made in later  Christian writings. </a:t>
            </a:r>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The Real Story of the Magi...</a:t>
            </a:r>
            <a:endParaRPr lang="en-CA"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lnSpcReduction="10000"/>
          </a:bodyPr>
          <a:lstStyle/>
          <a:p>
            <a:pPr>
              <a:buNone/>
            </a:pPr>
            <a:r>
              <a:rPr lang="en-CA" dirty="0" smtClean="0">
                <a:solidFill>
                  <a:schemeClr val="tx2"/>
                </a:solidFill>
              </a:rPr>
              <a:t>	"The Gospel of Matthew, the only one of the four Gospels to mention the Magi, states that they came "from the east" to worship the Christ, "born King of the Jews". Although the account does not tell how many they were, the three gifts led to a widespread assumption that they were three as well. Their identification as kings in later Christian writings is linked to Old Testament prophesies such as that in Isaiah 60:3, which describe the Messiah being worshipped by kings. This interpretation was challenged by the Protestant Reformation."</a:t>
            </a:r>
          </a:p>
          <a:p>
            <a:pPr>
              <a:buNone/>
            </a:pPr>
            <a:r>
              <a:rPr lang="en-CA" dirty="0" smtClean="0"/>
              <a:t>	</a:t>
            </a:r>
            <a:r>
              <a:rPr lang="en-CA" dirty="0" smtClean="0">
                <a:solidFill>
                  <a:schemeClr val="bg1">
                    <a:lumMod val="75000"/>
                    <a:lumOff val="25000"/>
                  </a:schemeClr>
                </a:solidFill>
              </a:rPr>
              <a:t>- Biblical Magi, Wikipedia  </a:t>
            </a:r>
            <a:r>
              <a:rPr lang="en-CA" sz="2000" dirty="0" smtClean="0">
                <a:solidFill>
                  <a:schemeClr val="bg1">
                    <a:lumMod val="75000"/>
                    <a:lumOff val="25000"/>
                  </a:schemeClr>
                </a:solidFill>
              </a:rPr>
              <a:t>(http://en.wikipedia.org/wiki/Biblical_Magi)</a:t>
            </a:r>
            <a:endParaRPr lang="en-CA" sz="2000"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The Real Story of the Magi...</a:t>
            </a:r>
            <a:endParaRPr lang="en-CA"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lstStyle/>
          <a:p>
            <a:r>
              <a:rPr lang="en-CA" dirty="0" smtClean="0"/>
              <a:t>So, why did the Magi give Jesus gifts if not for His birthday or as Christmas presents?</a:t>
            </a:r>
          </a:p>
          <a:p>
            <a:endParaRPr lang="en-CA" dirty="0" smtClean="0"/>
          </a:p>
          <a:p>
            <a:endParaRPr lang="en-CA" dirty="0" smtClean="0"/>
          </a:p>
          <a:p>
            <a:pPr>
              <a:buNone/>
            </a:pPr>
            <a:r>
              <a:rPr lang="en-CA" dirty="0" smtClean="0"/>
              <a:t>	</a:t>
            </a:r>
            <a:r>
              <a:rPr lang="en-CA" dirty="0" smtClean="0">
                <a:solidFill>
                  <a:schemeClr val="tx2"/>
                </a:solidFill>
              </a:rPr>
              <a:t>"Verse 11. (They presented unto Him gifts). The people of the east never approach the presence of kings and great personages, without a present in their hands. The custom is often noticed in the Old Testament, and still prevails in the east, and in some of the newly discovered South Sea Islands."</a:t>
            </a:r>
          </a:p>
          <a:p>
            <a:pPr>
              <a:buNone/>
            </a:pPr>
            <a:r>
              <a:rPr lang="en-CA" dirty="0" smtClean="0"/>
              <a:t>		</a:t>
            </a:r>
            <a:r>
              <a:rPr lang="en-CA" dirty="0" smtClean="0">
                <a:solidFill>
                  <a:schemeClr val="bg1">
                    <a:lumMod val="75000"/>
                    <a:lumOff val="25000"/>
                  </a:schemeClr>
                </a:solidFill>
              </a:rPr>
              <a:t>- Adam Clarke Commentary, Vol. 5, p.46</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The Real Story of the Magi...</a:t>
            </a:r>
            <a:endParaRPr lang="en-CA"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357850"/>
          </a:xfrm>
        </p:spPr>
        <p:txBody>
          <a:bodyPr>
            <a:normAutofit fontScale="77500" lnSpcReduction="20000"/>
          </a:bodyPr>
          <a:lstStyle/>
          <a:p>
            <a:r>
              <a:rPr lang="en-CA" dirty="0" smtClean="0"/>
              <a:t>Clearly it was the custom at that time (and even now in some cultures) to give gifts when you were to meet with someone of great importance. Also, they only gave gifts to Jesus, not to each other or anyone else. </a:t>
            </a:r>
            <a:br>
              <a:rPr lang="en-CA" dirty="0" smtClean="0"/>
            </a:br>
            <a:endParaRPr lang="en-CA" dirty="0" smtClean="0"/>
          </a:p>
          <a:p>
            <a:r>
              <a:rPr lang="en-CA" dirty="0" smtClean="0"/>
              <a:t>The Magi giving Jesus gifts when they came to worship Him had nothing to do with the exchanging of gifts during the Roman pagan festival of Saturnalia during the winter solstice.  </a:t>
            </a:r>
            <a:br>
              <a:rPr lang="en-CA" dirty="0" smtClean="0"/>
            </a:br>
            <a:endParaRPr lang="en-CA" dirty="0" smtClean="0"/>
          </a:p>
          <a:p>
            <a:r>
              <a:rPr lang="en-CA" dirty="0" smtClean="0"/>
              <a:t>The gift giving that was done during Saturnalia is where our modern Christmas gift giving originates.</a:t>
            </a:r>
          </a:p>
          <a:p>
            <a:endParaRPr lang="en-CA" dirty="0" smtClean="0"/>
          </a:p>
          <a:p>
            <a:pPr>
              <a:buNone/>
            </a:pPr>
            <a:r>
              <a:rPr lang="en-CA" dirty="0" smtClean="0"/>
              <a:t>	</a:t>
            </a:r>
            <a:r>
              <a:rPr lang="en-CA" dirty="0" smtClean="0">
                <a:solidFill>
                  <a:schemeClr val="tx2"/>
                </a:solidFill>
              </a:rPr>
              <a:t>"The festival was celebrated with similar customs (gift giving, feasting) that are done to celebrate Christmas today."</a:t>
            </a:r>
          </a:p>
          <a:p>
            <a:pPr>
              <a:buNone/>
            </a:pPr>
            <a:r>
              <a:rPr lang="en-CA" dirty="0" smtClean="0"/>
              <a:t>	</a:t>
            </a:r>
            <a:r>
              <a:rPr lang="en-CA" dirty="0" smtClean="0">
                <a:solidFill>
                  <a:schemeClr val="bg1">
                    <a:lumMod val="75000"/>
                    <a:lumOff val="25000"/>
                  </a:schemeClr>
                </a:solidFill>
              </a:rPr>
              <a:t>- Saturnalia, (subheading: Saturnalia's relation to Christmas), Wikipedia,  (http://en.wikipedia.org/wiki/Saturnalia)</a:t>
            </a:r>
          </a:p>
          <a:p>
            <a:pPr>
              <a:buNone/>
            </a:pPr>
            <a:endParaRPr lang="en-CA" dirty="0" smtClean="0"/>
          </a:p>
          <a:p>
            <a:r>
              <a:rPr lang="en-CA" dirty="0" smtClean="0"/>
              <a:t>Some might be thinking...   But wait a second...  </a:t>
            </a:r>
          </a:p>
          <a:p>
            <a:r>
              <a:rPr lang="en-CA" dirty="0" smtClean="0"/>
              <a:t>Are you saying it is wrong to give gifts to people to show them that you love and care about them?</a:t>
            </a:r>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Giving gifts at Christmas Time...</a:t>
            </a:r>
            <a:endParaRPr lang="en-CA"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57298"/>
            <a:ext cx="8229600" cy="5000660"/>
          </a:xfrm>
        </p:spPr>
        <p:txBody>
          <a:bodyPr>
            <a:normAutofit/>
          </a:bodyPr>
          <a:lstStyle/>
          <a:p>
            <a:r>
              <a:rPr lang="en-CA" dirty="0" smtClean="0"/>
              <a:t>Nope!  That's not what I am saying.  </a:t>
            </a:r>
          </a:p>
          <a:p>
            <a:r>
              <a:rPr lang="en-CA" dirty="0" smtClean="0"/>
              <a:t>There is nothing wrong with giving the ones you love gifts to show them that you care about them.  </a:t>
            </a:r>
          </a:p>
          <a:p>
            <a:r>
              <a:rPr lang="en-CA" dirty="0" smtClean="0"/>
              <a:t>Or even to complete strangers as an act of kindness.</a:t>
            </a:r>
          </a:p>
          <a:p>
            <a:r>
              <a:rPr lang="en-CA" dirty="0" smtClean="0"/>
              <a:t>However, exchanging gifts every year during the winter solstice is a pagan practice in worship to the sun god. </a:t>
            </a:r>
          </a:p>
          <a:p>
            <a:r>
              <a:rPr lang="en-CA" dirty="0" smtClean="0"/>
              <a:t>Also, giving gifts should be done unexpectedly and without obligation to reciprocate (a la Luke 14:12-14). </a:t>
            </a:r>
          </a:p>
          <a:p>
            <a:r>
              <a:rPr lang="en-CA" dirty="0" smtClean="0"/>
              <a:t>Keep in mind that a gift exchange dictated by a calendar is not a message of love but a ritual of obligation.</a:t>
            </a:r>
          </a:p>
        </p:txBody>
      </p:sp>
      <p:sp>
        <p:nvSpPr>
          <p:cNvPr id="3" name="Title 2"/>
          <p:cNvSpPr>
            <a:spLocks noGrp="1"/>
          </p:cNvSpPr>
          <p:nvPr>
            <p:ph type="title"/>
          </p:nvPr>
        </p:nvSpPr>
        <p:spPr>
          <a:xfrm>
            <a:off x="428596" y="285728"/>
            <a:ext cx="8229600" cy="776270"/>
          </a:xfrm>
        </p:spPr>
        <p:txBody>
          <a:bodyPr/>
          <a:lstStyle/>
          <a:p>
            <a:r>
              <a:rPr lang="en-CA" dirty="0" smtClean="0"/>
              <a:t>Giving gifts at Christmas Time...</a:t>
            </a:r>
            <a:endParaRPr lang="en-C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20" y="1524000"/>
            <a:ext cx="8572560" cy="4548206"/>
          </a:xfrm>
        </p:spPr>
        <p:txBody>
          <a:bodyPr>
            <a:normAutofit/>
          </a:bodyPr>
          <a:lstStyle/>
          <a:p>
            <a:pPr algn="ctr">
              <a:buNone/>
            </a:pPr>
            <a:r>
              <a:rPr lang="en-CA" sz="2200" dirty="0" smtClean="0"/>
              <a:t/>
            </a:r>
            <a:br>
              <a:rPr lang="en-CA" sz="2200" dirty="0" smtClean="0"/>
            </a:br>
            <a:r>
              <a:rPr lang="en-CA" sz="4000" dirty="0" smtClean="0"/>
              <a:t>“</a:t>
            </a:r>
            <a:r>
              <a:rPr lang="en-CA" sz="4000" dirty="0" smtClean="0">
                <a:solidFill>
                  <a:schemeClr val="accent2">
                    <a:lumMod val="60000"/>
                    <a:lumOff val="40000"/>
                  </a:schemeClr>
                </a:solidFill>
              </a:rPr>
              <a:t>Let's put Christ back in Christmas</a:t>
            </a:r>
            <a:r>
              <a:rPr lang="en-CA" sz="4000" dirty="0" smtClean="0"/>
              <a:t>” </a:t>
            </a:r>
          </a:p>
          <a:p>
            <a:pPr algn="ctr">
              <a:buNone/>
            </a:pPr>
            <a:r>
              <a:rPr lang="en-CA" sz="2400" dirty="0" smtClean="0"/>
              <a:t>and</a:t>
            </a:r>
          </a:p>
          <a:p>
            <a:pPr algn="ctr">
              <a:buNone/>
            </a:pPr>
            <a:r>
              <a:rPr lang="en-CA" sz="4000" dirty="0" smtClean="0"/>
              <a:t>“</a:t>
            </a:r>
            <a:r>
              <a:rPr lang="en-CA" sz="4000" dirty="0" smtClean="0">
                <a:solidFill>
                  <a:schemeClr val="accent2">
                    <a:lumMod val="60000"/>
                    <a:lumOff val="40000"/>
                  </a:schemeClr>
                </a:solidFill>
              </a:rPr>
              <a:t>Jesus is the Reason for the Season</a:t>
            </a:r>
            <a:r>
              <a:rPr lang="en-CA" sz="4000" dirty="0" smtClean="0"/>
              <a:t>” </a:t>
            </a:r>
          </a:p>
          <a:p>
            <a:pPr>
              <a:buNone/>
            </a:pPr>
            <a:endParaRPr lang="en-CA" dirty="0" smtClean="0"/>
          </a:p>
          <a:p>
            <a:pPr>
              <a:buNone/>
            </a:pPr>
            <a:r>
              <a:rPr lang="en-CA" dirty="0" smtClean="0"/>
              <a:t>	</a:t>
            </a:r>
            <a:r>
              <a:rPr lang="en-CA" sz="2800" dirty="0" smtClean="0"/>
              <a:t>are just some of the slogans Christians have come up with over the years to combat the secularization and commercialization of Christianity's biggest holiday.  </a:t>
            </a:r>
            <a:endParaRPr lang="en-CA" sz="2800" dirty="0"/>
          </a:p>
        </p:txBody>
      </p:sp>
      <p:sp>
        <p:nvSpPr>
          <p:cNvPr id="3" name="Title 2"/>
          <p:cNvSpPr>
            <a:spLocks noGrp="1"/>
          </p:cNvSpPr>
          <p:nvPr>
            <p:ph type="title"/>
          </p:nvPr>
        </p:nvSpPr>
        <p:spPr/>
        <p:txBody>
          <a:bodyPr/>
          <a:lstStyle/>
          <a:p>
            <a:r>
              <a:rPr lang="en-CA" dirty="0" smtClean="0"/>
              <a:t>The Christian Frustration</a:t>
            </a:r>
            <a:endParaRPr lang="en-CA"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401080" cy="5286412"/>
          </a:xfrm>
        </p:spPr>
        <p:txBody>
          <a:bodyPr>
            <a:normAutofit fontScale="85000" lnSpcReduction="20000"/>
          </a:bodyPr>
          <a:lstStyle/>
          <a:p>
            <a:r>
              <a:rPr lang="en-CA" dirty="0" smtClean="0"/>
              <a:t>I have personally been a witness to seeing a grown woman in her mid-to-late 20s cry hysterically on Christmas Day after opening all her presents (worth well over $500 combined) and realizing that she didn't get what see wanted. </a:t>
            </a:r>
          </a:p>
          <a:p>
            <a:r>
              <a:rPr lang="en-CA" dirty="0" smtClean="0"/>
              <a:t>So many people (kids, teens, and adults alike) are disappointed on Christmas for not getting what they had hoped for. Who set their expectations so high?  How is it that we can come to expect others to buy us whatever we want at certain times of the year?  </a:t>
            </a:r>
          </a:p>
          <a:p>
            <a:r>
              <a:rPr lang="en-CA" dirty="0" smtClean="0"/>
              <a:t>Similarly with couples during Valentines Day on February 14th? </a:t>
            </a:r>
          </a:p>
          <a:p>
            <a:endParaRPr lang="en-CA" dirty="0" smtClean="0"/>
          </a:p>
          <a:p>
            <a:pPr>
              <a:buNone/>
            </a:pPr>
            <a:r>
              <a:rPr lang="en-CA" dirty="0" smtClean="0"/>
              <a:t>	</a:t>
            </a:r>
            <a:r>
              <a:rPr lang="en-CA" dirty="0" smtClean="0">
                <a:solidFill>
                  <a:schemeClr val="tx2"/>
                </a:solidFill>
              </a:rPr>
              <a:t>Valentine's Day is connected to "a pagan Roman festival, </a:t>
            </a:r>
            <a:r>
              <a:rPr lang="en-CA" dirty="0" err="1" smtClean="0">
                <a:solidFill>
                  <a:schemeClr val="tx2"/>
                </a:solidFill>
              </a:rPr>
              <a:t>Lupercalia</a:t>
            </a:r>
            <a:r>
              <a:rPr lang="en-CA" dirty="0" smtClean="0">
                <a:solidFill>
                  <a:schemeClr val="tx2"/>
                </a:solidFill>
              </a:rPr>
              <a:t>... This festival came under the patronage of Juno, the goddess of marriage... </a:t>
            </a:r>
            <a:r>
              <a:rPr lang="en-CA" dirty="0" err="1" smtClean="0">
                <a:solidFill>
                  <a:schemeClr val="tx2"/>
                </a:solidFill>
              </a:rPr>
              <a:t>St.Valentine</a:t>
            </a:r>
            <a:r>
              <a:rPr lang="en-CA" dirty="0" smtClean="0">
                <a:solidFill>
                  <a:schemeClr val="tx2"/>
                </a:solidFill>
              </a:rPr>
              <a:t> replaced the pagan goddess Juno as a patron of love" </a:t>
            </a:r>
          </a:p>
          <a:p>
            <a:pPr>
              <a:buNone/>
            </a:pPr>
            <a:r>
              <a:rPr lang="en-CA" dirty="0" smtClean="0"/>
              <a:t>	</a:t>
            </a:r>
            <a:r>
              <a:rPr lang="en-CA" dirty="0" smtClean="0">
                <a:solidFill>
                  <a:schemeClr val="bg1">
                    <a:lumMod val="75000"/>
                    <a:lumOff val="25000"/>
                  </a:schemeClr>
                </a:solidFill>
              </a:rPr>
              <a:t>- Catholic Customs and Traditions: A Popular Guide, </a:t>
            </a:r>
            <a:br>
              <a:rPr lang="en-CA" dirty="0" smtClean="0">
                <a:solidFill>
                  <a:schemeClr val="bg1">
                    <a:lumMod val="75000"/>
                    <a:lumOff val="25000"/>
                  </a:schemeClr>
                </a:solidFill>
              </a:rPr>
            </a:br>
            <a:r>
              <a:rPr lang="en-CA" dirty="0" smtClean="0">
                <a:solidFill>
                  <a:schemeClr val="bg1">
                    <a:lumMod val="75000"/>
                    <a:lumOff val="25000"/>
                  </a:schemeClr>
                </a:solidFill>
              </a:rPr>
              <a:t>by Greg Dues (pg. 139f).</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And Valentine’s Day too...</a:t>
            </a:r>
            <a:endParaRPr lang="en-CA"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85000" lnSpcReduction="20000"/>
          </a:bodyPr>
          <a:lstStyle/>
          <a:p>
            <a:r>
              <a:rPr lang="en-CA" dirty="0" smtClean="0"/>
              <a:t>I believe that it is because we are just following pagan traditions.  </a:t>
            </a:r>
          </a:p>
          <a:p>
            <a:r>
              <a:rPr lang="en-CA" dirty="0" smtClean="0"/>
              <a:t>Giving someone you love a gift (or anyone for that matter) should not be dictated by any calendar or pagan traditions. </a:t>
            </a:r>
          </a:p>
          <a:p>
            <a:r>
              <a:rPr lang="en-CA" dirty="0" smtClean="0"/>
              <a:t>It should come from the heart, be sincere and be given without expecting anything in return.  </a:t>
            </a:r>
          </a:p>
          <a:p>
            <a:r>
              <a:rPr lang="en-CA" dirty="0" smtClean="0"/>
              <a:t>Plus, the best time to give someone a gift is when they least expect it, that's when they'll appreciate it the most. </a:t>
            </a:r>
          </a:p>
          <a:p>
            <a:endParaRPr lang="en-CA" dirty="0" smtClean="0"/>
          </a:p>
          <a:p>
            <a:pPr>
              <a:buNone/>
            </a:pPr>
            <a:r>
              <a:rPr lang="en-CA" dirty="0" smtClean="0"/>
              <a:t>	</a:t>
            </a:r>
            <a:r>
              <a:rPr lang="en-CA" dirty="0" smtClean="0">
                <a:solidFill>
                  <a:schemeClr val="tx2"/>
                </a:solidFill>
              </a:rPr>
              <a:t>Concerning Santa Claus: "The origin of this tradition is a fascinating and deliberate mixture of a bishop-saint, Father Christmas, Christmas Man, and the Norse mythological god Thor." Thor is described as "elderly, jolly (though a god of war), with white hair and beard, friend of the common people, living in the north land, traveling in the sky in a chariot pulled by goats, and as god of fire, partial to chimneys and fireplaces"</a:t>
            </a:r>
          </a:p>
          <a:p>
            <a:pPr>
              <a:buNone/>
            </a:pPr>
            <a:r>
              <a:rPr lang="en-CA" dirty="0" smtClean="0"/>
              <a:t>	</a:t>
            </a:r>
            <a:r>
              <a:rPr lang="en-CA" dirty="0" smtClean="0">
                <a:solidFill>
                  <a:schemeClr val="bg1">
                    <a:lumMod val="75000"/>
                    <a:lumOff val="25000"/>
                  </a:schemeClr>
                </a:solidFill>
              </a:rPr>
              <a:t>- Catholic Customs and Traditions: A Popular Guide, </a:t>
            </a:r>
            <a:br>
              <a:rPr lang="en-CA" dirty="0" smtClean="0">
                <a:solidFill>
                  <a:schemeClr val="bg1">
                    <a:lumMod val="75000"/>
                    <a:lumOff val="25000"/>
                  </a:schemeClr>
                </a:solidFill>
              </a:rPr>
            </a:br>
            <a:r>
              <a:rPr lang="en-CA" dirty="0" smtClean="0">
                <a:solidFill>
                  <a:schemeClr val="bg1">
                    <a:lumMod val="75000"/>
                    <a:lumOff val="25000"/>
                  </a:schemeClr>
                </a:solidFill>
              </a:rPr>
              <a:t>by Greg Dues (pg. 60-62).</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Giving gifts at Christmas Time...</a:t>
            </a:r>
            <a:endParaRPr lang="en-CA"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20" y="1071546"/>
            <a:ext cx="8401080" cy="5643602"/>
          </a:xfrm>
        </p:spPr>
        <p:txBody>
          <a:bodyPr>
            <a:normAutofit fontScale="85000" lnSpcReduction="20000"/>
          </a:bodyPr>
          <a:lstStyle/>
          <a:p>
            <a:r>
              <a:rPr lang="en-CA" dirty="0" smtClean="0"/>
              <a:t>If all this comes from ancient pagan sun-god worship, then shouldn't there still be people today that celebrate the winter solstice at the same time of year without trying to incorporate the birth of Jesus into it or call it Christmas?</a:t>
            </a:r>
          </a:p>
          <a:p>
            <a:endParaRPr lang="en-CA" dirty="0" smtClean="0"/>
          </a:p>
          <a:p>
            <a:pPr>
              <a:buNone/>
            </a:pPr>
            <a:r>
              <a:rPr lang="en-CA" dirty="0" smtClean="0"/>
              <a:t>	</a:t>
            </a:r>
            <a:r>
              <a:rPr lang="en-CA" dirty="0" smtClean="0">
                <a:solidFill>
                  <a:schemeClr val="tx2"/>
                </a:solidFill>
              </a:rPr>
              <a:t> "That Christmas was originally a Pagan festival is beyond all doubt. The time of the year, and the ceremonies, with which it is still celebrated, prove its origin. In Egypt, the son of Isis, the Egyptian title for the queen of heaven, was born at this very time, 'about the time of the winter solstice.' The very name by which Christmas is popularly known among us -- Yule-day -- proves at once its pagan and Babylonian origin. 'Yule' is the </a:t>
            </a:r>
            <a:r>
              <a:rPr lang="en-CA" dirty="0" err="1" smtClean="0">
                <a:solidFill>
                  <a:schemeClr val="tx2"/>
                </a:solidFill>
              </a:rPr>
              <a:t>Chaldee</a:t>
            </a:r>
            <a:r>
              <a:rPr lang="en-CA" dirty="0" smtClean="0">
                <a:solidFill>
                  <a:schemeClr val="tx2"/>
                </a:solidFill>
              </a:rPr>
              <a:t> name for an 'infant' or 'little child'; and as the 25th of December was called by our Pagan Anglo-Saxon ancestors, 'Yule-day,' or the 'Child's-day,' and the night that preceded it, 'Mother-night,' long before they came in contact with Christianity, that sufficiently proves its real character. Far and wide, in the realms of Paganism, was this birthday observed" </a:t>
            </a:r>
          </a:p>
          <a:p>
            <a:pPr>
              <a:buNone/>
            </a:pPr>
            <a:r>
              <a:rPr lang="en-CA" dirty="0" smtClean="0"/>
              <a:t>	</a:t>
            </a:r>
            <a:r>
              <a:rPr lang="en-CA" dirty="0" smtClean="0">
                <a:solidFill>
                  <a:schemeClr val="bg1">
                    <a:lumMod val="75000"/>
                    <a:lumOff val="25000"/>
                  </a:schemeClr>
                </a:solidFill>
              </a:rPr>
              <a:t>- The Two </a:t>
            </a:r>
            <a:r>
              <a:rPr lang="en-CA" dirty="0" err="1" smtClean="0">
                <a:solidFill>
                  <a:schemeClr val="bg1">
                    <a:lumMod val="75000"/>
                    <a:lumOff val="25000"/>
                  </a:schemeClr>
                </a:solidFill>
              </a:rPr>
              <a:t>Babylons</a:t>
            </a:r>
            <a:r>
              <a:rPr lang="en-CA" dirty="0" smtClean="0">
                <a:solidFill>
                  <a:schemeClr val="bg1">
                    <a:lumMod val="75000"/>
                    <a:lumOff val="25000"/>
                  </a:schemeClr>
                </a:solidFill>
              </a:rPr>
              <a:t>, by Alexander </a:t>
            </a:r>
            <a:r>
              <a:rPr lang="en-CA" dirty="0" err="1" smtClean="0">
                <a:solidFill>
                  <a:schemeClr val="bg1">
                    <a:lumMod val="75000"/>
                    <a:lumOff val="25000"/>
                  </a:schemeClr>
                </a:solidFill>
              </a:rPr>
              <a:t>Hislop</a:t>
            </a:r>
            <a:r>
              <a:rPr lang="en-CA" dirty="0" smtClean="0">
                <a:solidFill>
                  <a:schemeClr val="bg1">
                    <a:lumMod val="75000"/>
                    <a:lumOff val="25000"/>
                  </a:schemeClr>
                </a:solidFill>
              </a:rPr>
              <a:t>, P.93-94</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633394"/>
          </a:xfrm>
        </p:spPr>
        <p:txBody>
          <a:bodyPr>
            <a:normAutofit fontScale="90000"/>
          </a:bodyPr>
          <a:lstStyle/>
          <a:p>
            <a:r>
              <a:rPr lang="en-CA" dirty="0" smtClean="0"/>
              <a:t>Shouldn’t pagans still be celebrating it?</a:t>
            </a:r>
            <a:endParaRPr lang="en-CA"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1214422"/>
            <a:ext cx="8501122" cy="5143536"/>
          </a:xfrm>
        </p:spPr>
        <p:txBody>
          <a:bodyPr>
            <a:normAutofit fontScale="92500"/>
          </a:bodyPr>
          <a:lstStyle/>
          <a:p>
            <a:r>
              <a:rPr lang="en-CA" dirty="0" smtClean="0"/>
              <a:t>Anyone recognize this popular "Christmas" Carol?</a:t>
            </a:r>
          </a:p>
          <a:p>
            <a:endParaRPr lang="en-CA" dirty="0" smtClean="0"/>
          </a:p>
          <a:p>
            <a:pPr>
              <a:buNone/>
            </a:pPr>
            <a:r>
              <a:rPr lang="en-CA" dirty="0" smtClean="0"/>
              <a:t>	Deck the halls with boughs of holly, </a:t>
            </a:r>
            <a:r>
              <a:rPr lang="en-CA" dirty="0" err="1" smtClean="0"/>
              <a:t>Fa</a:t>
            </a:r>
            <a:r>
              <a:rPr lang="en-CA" dirty="0" smtClean="0"/>
              <a:t>-la-la-la-la, </a:t>
            </a:r>
            <a:r>
              <a:rPr lang="en-CA" dirty="0" err="1" smtClean="0"/>
              <a:t>Fa</a:t>
            </a:r>
            <a:r>
              <a:rPr lang="en-CA" dirty="0" smtClean="0"/>
              <a:t>-la-la-la.</a:t>
            </a:r>
          </a:p>
          <a:p>
            <a:pPr>
              <a:buNone/>
            </a:pPr>
            <a:r>
              <a:rPr lang="en-CA" dirty="0" smtClean="0"/>
              <a:t>	</a:t>
            </a:r>
            <a:r>
              <a:rPr lang="en-CA" dirty="0" err="1" smtClean="0"/>
              <a:t>'Tis</a:t>
            </a:r>
            <a:r>
              <a:rPr lang="en-CA" dirty="0" smtClean="0"/>
              <a:t> the season to be jolly, </a:t>
            </a:r>
            <a:r>
              <a:rPr lang="en-CA" dirty="0" err="1" smtClean="0"/>
              <a:t>Fa</a:t>
            </a:r>
            <a:r>
              <a:rPr lang="en-CA" dirty="0" smtClean="0"/>
              <a:t>-la-la-la-la, </a:t>
            </a:r>
            <a:r>
              <a:rPr lang="en-CA" dirty="0" err="1" smtClean="0"/>
              <a:t>Fa</a:t>
            </a:r>
            <a:r>
              <a:rPr lang="en-CA" dirty="0" smtClean="0"/>
              <a:t>-la-la-la.</a:t>
            </a:r>
          </a:p>
          <a:p>
            <a:pPr>
              <a:buNone/>
            </a:pPr>
            <a:r>
              <a:rPr lang="en-CA" dirty="0" smtClean="0"/>
              <a:t>	Don we now our gay apparel, </a:t>
            </a:r>
            <a:r>
              <a:rPr lang="en-CA" dirty="0" err="1" smtClean="0"/>
              <a:t>Fa</a:t>
            </a:r>
            <a:r>
              <a:rPr lang="en-CA" dirty="0" smtClean="0"/>
              <a:t>-la-la, </a:t>
            </a:r>
            <a:r>
              <a:rPr lang="en-CA" dirty="0" err="1" smtClean="0"/>
              <a:t>Fa</a:t>
            </a:r>
            <a:r>
              <a:rPr lang="en-CA" dirty="0" smtClean="0"/>
              <a:t>-la-la, </a:t>
            </a:r>
            <a:r>
              <a:rPr lang="en-CA" dirty="0" err="1" smtClean="0"/>
              <a:t>Fa</a:t>
            </a:r>
            <a:r>
              <a:rPr lang="en-CA" dirty="0" smtClean="0"/>
              <a:t>-la-la.</a:t>
            </a:r>
          </a:p>
          <a:p>
            <a:pPr>
              <a:buNone/>
            </a:pPr>
            <a:r>
              <a:rPr lang="en-CA" dirty="0" smtClean="0"/>
              <a:t>	Troll the ancient </a:t>
            </a:r>
            <a:r>
              <a:rPr lang="en-CA" u="sng" dirty="0" smtClean="0">
                <a:solidFill>
                  <a:schemeClr val="tx2">
                    <a:lumMod val="50000"/>
                  </a:schemeClr>
                </a:solidFill>
              </a:rPr>
              <a:t>Yuletide</a:t>
            </a:r>
            <a:r>
              <a:rPr lang="en-CA" dirty="0" smtClean="0"/>
              <a:t> carol, </a:t>
            </a:r>
            <a:r>
              <a:rPr lang="en-CA" dirty="0" err="1" smtClean="0"/>
              <a:t>Fa</a:t>
            </a:r>
            <a:r>
              <a:rPr lang="en-CA" dirty="0" smtClean="0"/>
              <a:t>-la-la-la-la, </a:t>
            </a:r>
            <a:r>
              <a:rPr lang="en-CA" dirty="0" err="1" smtClean="0"/>
              <a:t>Fa</a:t>
            </a:r>
            <a:r>
              <a:rPr lang="en-CA" dirty="0" smtClean="0"/>
              <a:t>-la-la-la.</a:t>
            </a:r>
          </a:p>
          <a:p>
            <a:endParaRPr lang="en-CA" dirty="0" smtClean="0"/>
          </a:p>
          <a:p>
            <a:pPr>
              <a:buNone/>
            </a:pPr>
            <a:r>
              <a:rPr lang="en-CA" dirty="0" smtClean="0"/>
              <a:t>	</a:t>
            </a:r>
            <a:r>
              <a:rPr lang="en-CA" dirty="0" smtClean="0">
                <a:solidFill>
                  <a:schemeClr val="tx2"/>
                </a:solidFill>
              </a:rPr>
              <a:t>"Yule or Yule-tide is a winter festival that was initially celebrated by the historical Germanic peoples as a pagan religious festival, though it was later absorbed into, and equated with, the Christian festival of Christmas."  </a:t>
            </a:r>
            <a:br>
              <a:rPr lang="en-CA" dirty="0" smtClean="0">
                <a:solidFill>
                  <a:schemeClr val="tx2"/>
                </a:solidFill>
              </a:rPr>
            </a:br>
            <a:r>
              <a:rPr lang="en-CA" dirty="0" smtClean="0">
                <a:solidFill>
                  <a:schemeClr val="bg1">
                    <a:lumMod val="75000"/>
                    <a:lumOff val="25000"/>
                  </a:schemeClr>
                </a:solidFill>
              </a:rPr>
              <a:t>- Yule,  Wikipedia, </a:t>
            </a:r>
            <a:r>
              <a:rPr lang="en-CA" sz="1900" dirty="0" smtClean="0">
                <a:solidFill>
                  <a:schemeClr val="bg1">
                    <a:lumMod val="75000"/>
                    <a:lumOff val="25000"/>
                  </a:schemeClr>
                </a:solidFill>
              </a:rPr>
              <a:t>(http://en.wikipedia.org/wiki/Yule)</a:t>
            </a:r>
            <a:endParaRPr lang="en-CA" sz="1900"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What is Yule or Yule-tide?</a:t>
            </a:r>
            <a:endParaRPr lang="en-CA"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1357298"/>
            <a:ext cx="8501122" cy="5214974"/>
          </a:xfrm>
        </p:spPr>
        <p:txBody>
          <a:bodyPr>
            <a:normAutofit/>
          </a:bodyPr>
          <a:lstStyle/>
          <a:p>
            <a:pPr>
              <a:buNone/>
            </a:pPr>
            <a:r>
              <a:rPr lang="en-CA" sz="1900" dirty="0" smtClean="0">
                <a:solidFill>
                  <a:schemeClr val="bg1">
                    <a:lumMod val="75000"/>
                    <a:lumOff val="25000"/>
                  </a:schemeClr>
                </a:solidFill>
              </a:rPr>
              <a:t>	</a:t>
            </a:r>
            <a:r>
              <a:rPr lang="en-CA" sz="2400" dirty="0" smtClean="0">
                <a:solidFill>
                  <a:schemeClr val="tx2"/>
                </a:solidFill>
              </a:rPr>
              <a:t>"In Wicca, a form of the holiday is observed as one of the eight solar holidays, or </a:t>
            </a:r>
            <a:r>
              <a:rPr lang="en-CA" sz="2400" dirty="0" err="1" smtClean="0">
                <a:solidFill>
                  <a:schemeClr val="tx2"/>
                </a:solidFill>
              </a:rPr>
              <a:t>Sabbat</a:t>
            </a:r>
            <a:r>
              <a:rPr lang="en-CA" sz="2400" dirty="0" smtClean="0">
                <a:solidFill>
                  <a:schemeClr val="tx2"/>
                </a:solidFill>
              </a:rPr>
              <a:t>. In most Wiccan sects, this holiday is celebrated as the rebirth of the Great God, who is viewed as the newborn solstice sun."   </a:t>
            </a:r>
            <a:r>
              <a:rPr lang="en-CA" sz="1900" dirty="0" smtClean="0">
                <a:solidFill>
                  <a:schemeClr val="bg1">
                    <a:lumMod val="75000"/>
                    <a:lumOff val="25000"/>
                  </a:schemeClr>
                </a:solidFill>
              </a:rPr>
              <a:t/>
            </a:r>
            <a:br>
              <a:rPr lang="en-CA" sz="1900" dirty="0" smtClean="0">
                <a:solidFill>
                  <a:schemeClr val="bg1">
                    <a:lumMod val="75000"/>
                    <a:lumOff val="25000"/>
                  </a:schemeClr>
                </a:solidFill>
              </a:rPr>
            </a:br>
            <a:r>
              <a:rPr lang="en-CA" sz="1900" dirty="0" smtClean="0">
                <a:solidFill>
                  <a:schemeClr val="bg1">
                    <a:lumMod val="75000"/>
                    <a:lumOff val="25000"/>
                  </a:schemeClr>
                </a:solidFill>
              </a:rPr>
              <a:t>- Winter solstice -&gt; Yule (Wiccan), Wikipedia, </a:t>
            </a:r>
            <a:r>
              <a:rPr lang="en-CA" sz="1200" dirty="0" smtClean="0">
                <a:solidFill>
                  <a:schemeClr val="bg1">
                    <a:lumMod val="75000"/>
                    <a:lumOff val="25000"/>
                  </a:schemeClr>
                </a:solidFill>
              </a:rPr>
              <a:t>(http://en.wikipedia.org/wiki/Winter_solstice)</a:t>
            </a:r>
          </a:p>
          <a:p>
            <a:endParaRPr lang="en-CA" sz="1900" dirty="0" smtClean="0">
              <a:solidFill>
                <a:schemeClr val="bg1">
                  <a:lumMod val="75000"/>
                  <a:lumOff val="25000"/>
                </a:schemeClr>
              </a:solidFill>
            </a:endParaRPr>
          </a:p>
          <a:p>
            <a:pPr>
              <a:buNone/>
            </a:pPr>
            <a:r>
              <a:rPr lang="en-CA" sz="1900" dirty="0" smtClean="0">
                <a:solidFill>
                  <a:schemeClr val="bg1">
                    <a:lumMod val="75000"/>
                    <a:lumOff val="25000"/>
                  </a:schemeClr>
                </a:solidFill>
              </a:rPr>
              <a:t>	</a:t>
            </a:r>
            <a:r>
              <a:rPr lang="en-CA" sz="2300" dirty="0" smtClean="0">
                <a:solidFill>
                  <a:schemeClr val="tx2"/>
                </a:solidFill>
              </a:rPr>
              <a:t>"I'm not so much celebrating Christmas as acknowledging Yule – the old Germanic and Norse mid-winter festival supplanted over a millennium ago by early Christian missionaries and to which we owe most of the seasonal fun, including the Christmas tree, the lights, holly, mistletoe and the ham."  </a:t>
            </a:r>
          </a:p>
          <a:p>
            <a:pPr>
              <a:buNone/>
            </a:pPr>
            <a:r>
              <a:rPr lang="en-CA" sz="1900" dirty="0" smtClean="0">
                <a:solidFill>
                  <a:schemeClr val="bg1">
                    <a:lumMod val="75000"/>
                    <a:lumOff val="25000"/>
                  </a:schemeClr>
                </a:solidFill>
              </a:rPr>
              <a:t>	- Ancient Yule festivals lie behind much of our British Christmas, </a:t>
            </a:r>
            <a:br>
              <a:rPr lang="en-CA" sz="1900" dirty="0" smtClean="0">
                <a:solidFill>
                  <a:schemeClr val="bg1">
                    <a:lumMod val="75000"/>
                    <a:lumOff val="25000"/>
                  </a:schemeClr>
                </a:solidFill>
              </a:rPr>
            </a:br>
            <a:r>
              <a:rPr lang="en-CA" sz="1900" dirty="0" smtClean="0">
                <a:solidFill>
                  <a:schemeClr val="bg1">
                    <a:lumMod val="75000"/>
                    <a:lumOff val="25000"/>
                  </a:schemeClr>
                </a:solidFill>
              </a:rPr>
              <a:t>by Ian Vince, 15 Dec 2008,  Telegraph.co.uk</a:t>
            </a:r>
          </a:p>
          <a:p>
            <a:pPr>
              <a:buNone/>
            </a:pPr>
            <a:r>
              <a:rPr lang="en-CA" sz="1900" dirty="0" smtClean="0">
                <a:solidFill>
                  <a:schemeClr val="bg1">
                    <a:lumMod val="75000"/>
                    <a:lumOff val="25000"/>
                  </a:schemeClr>
                </a:solidFill>
              </a:rPr>
              <a:t>	</a:t>
            </a:r>
            <a:r>
              <a:rPr lang="en-CA" sz="1200" dirty="0" smtClean="0">
                <a:solidFill>
                  <a:schemeClr val="bg1">
                    <a:lumMod val="75000"/>
                    <a:lumOff val="25000"/>
                  </a:schemeClr>
                </a:solidFill>
              </a:rPr>
              <a:t>(http://www.telegraph.co.uk/family/3776077/Ancient-Yule-festivals-lie-behind-much-of-our-British-Christmas.html)</a:t>
            </a:r>
            <a:endParaRPr lang="en-CA" sz="1200" dirty="0">
              <a:solidFill>
                <a:schemeClr val="bg1">
                  <a:lumMod val="75000"/>
                  <a:lumOff val="25000"/>
                </a:schemeClr>
              </a:solidFill>
            </a:endParaRPr>
          </a:p>
        </p:txBody>
      </p:sp>
      <p:sp>
        <p:nvSpPr>
          <p:cNvPr id="3" name="Title 2"/>
          <p:cNvSpPr>
            <a:spLocks noGrp="1"/>
          </p:cNvSpPr>
          <p:nvPr>
            <p:ph type="title"/>
          </p:nvPr>
        </p:nvSpPr>
        <p:spPr>
          <a:xfrm>
            <a:off x="428596" y="428604"/>
            <a:ext cx="8229600" cy="776270"/>
          </a:xfrm>
        </p:spPr>
        <p:txBody>
          <a:bodyPr/>
          <a:lstStyle/>
          <a:p>
            <a:r>
              <a:rPr lang="en-CA" dirty="0" smtClean="0"/>
              <a:t>What does Yule represent?</a:t>
            </a:r>
            <a:endParaRPr lang="en-CA"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0034" y="1285860"/>
            <a:ext cx="8229600" cy="5143536"/>
          </a:xfrm>
        </p:spPr>
        <p:txBody>
          <a:bodyPr>
            <a:normAutofit fontScale="70000" lnSpcReduction="20000"/>
          </a:bodyPr>
          <a:lstStyle/>
          <a:p>
            <a:pPr>
              <a:buNone/>
            </a:pPr>
            <a:r>
              <a:rPr lang="en-CA" sz="2900" dirty="0" smtClean="0">
                <a:solidFill>
                  <a:schemeClr val="tx2"/>
                </a:solidFill>
              </a:rPr>
              <a:t>	"Yule, the winter solstice, is a festival of peace and a celebration of waxing solar light. I </a:t>
            </a:r>
            <a:r>
              <a:rPr lang="en-CA" sz="2900" dirty="0" err="1" smtClean="0">
                <a:solidFill>
                  <a:schemeClr val="tx2"/>
                </a:solidFill>
              </a:rPr>
              <a:t>honor</a:t>
            </a:r>
            <a:r>
              <a:rPr lang="en-CA" sz="2900" dirty="0" smtClean="0">
                <a:solidFill>
                  <a:schemeClr val="tx2"/>
                </a:solidFill>
              </a:rPr>
              <a:t> the new sun child by burning a[n] oaken </a:t>
            </a:r>
            <a:r>
              <a:rPr lang="en-CA" sz="2900" dirty="0" err="1" smtClean="0">
                <a:solidFill>
                  <a:schemeClr val="tx2"/>
                </a:solidFill>
              </a:rPr>
              <a:t>yule</a:t>
            </a:r>
            <a:r>
              <a:rPr lang="en-CA" sz="2900" dirty="0" smtClean="0">
                <a:solidFill>
                  <a:schemeClr val="tx2"/>
                </a:solidFill>
              </a:rPr>
              <a:t> log in a sacred fire. I </a:t>
            </a:r>
            <a:r>
              <a:rPr lang="en-CA" sz="2900" dirty="0" err="1" smtClean="0">
                <a:solidFill>
                  <a:schemeClr val="tx2"/>
                </a:solidFill>
              </a:rPr>
              <a:t>honor</a:t>
            </a:r>
            <a:r>
              <a:rPr lang="en-CA" sz="2900" dirty="0" smtClean="0">
                <a:solidFill>
                  <a:schemeClr val="tx2"/>
                </a:solidFill>
              </a:rPr>
              <a:t> the great goddess in her many great mother aspects, and the father god as Santa in his old sky god, father time, and holly king forms. I decorate my home with lights and with holly, ivy, mistletoe, evergreens and other herbs sacred to this season. I ring in the new solar year with bells."   </a:t>
            </a:r>
            <a:r>
              <a:rPr lang="en-CA" dirty="0" smtClean="0"/>
              <a:t/>
            </a:r>
            <a:br>
              <a:rPr lang="en-CA" dirty="0" smtClean="0"/>
            </a:br>
            <a:r>
              <a:rPr lang="en-CA" dirty="0" smtClean="0">
                <a:solidFill>
                  <a:schemeClr val="bg1">
                    <a:lumMod val="75000"/>
                    <a:lumOff val="25000"/>
                  </a:schemeClr>
                </a:solidFill>
              </a:rPr>
              <a:t>- Wiccan high priestess Selena Fox, </a:t>
            </a:r>
            <a:r>
              <a:rPr lang="en-CA" sz="2300" dirty="0" smtClean="0">
                <a:solidFill>
                  <a:schemeClr val="bg1">
                    <a:lumMod val="75000"/>
                    <a:lumOff val="25000"/>
                  </a:schemeClr>
                </a:solidFill>
              </a:rPr>
              <a:t>(http://www.circlesanctuary.org)</a:t>
            </a:r>
          </a:p>
          <a:p>
            <a:endParaRPr lang="en-CA" dirty="0" smtClean="0"/>
          </a:p>
          <a:p>
            <a:pPr>
              <a:buNone/>
            </a:pPr>
            <a:r>
              <a:rPr lang="en-CA" dirty="0" smtClean="0"/>
              <a:t>	</a:t>
            </a:r>
            <a:r>
              <a:rPr lang="en-CA" sz="2900" dirty="0" smtClean="0">
                <a:solidFill>
                  <a:schemeClr val="tx2"/>
                </a:solidFill>
              </a:rPr>
              <a:t>"Yule has the longest night and the shortest day of the year. It is the time when the Goddess gives birth to a son, the God. Witches and Wiccans celebrate the Festival of the God’s Rebirth. It is a time to </a:t>
            </a:r>
            <a:r>
              <a:rPr lang="en-CA" sz="2900" dirty="0" err="1" smtClean="0">
                <a:solidFill>
                  <a:schemeClr val="tx2"/>
                </a:solidFill>
              </a:rPr>
              <a:t>honor</a:t>
            </a:r>
            <a:r>
              <a:rPr lang="en-CA" sz="2900" dirty="0" smtClean="0">
                <a:solidFill>
                  <a:schemeClr val="tx2"/>
                </a:solidFill>
              </a:rPr>
              <a:t> the Holly King. Accomplishes of the past, love, togetherness, and love are also celebrated. These things are celebrated by burning the Yule Log in a bonfire.  Other Names: Winter Solstice, Christmas, Alban </a:t>
            </a:r>
            <a:r>
              <a:rPr lang="en-CA" sz="2900" dirty="0" err="1" smtClean="0">
                <a:solidFill>
                  <a:schemeClr val="tx2"/>
                </a:solidFill>
              </a:rPr>
              <a:t>Arthan</a:t>
            </a:r>
            <a:r>
              <a:rPr lang="en-CA" sz="2900" dirty="0" smtClean="0">
                <a:solidFill>
                  <a:schemeClr val="tx2"/>
                </a:solidFill>
              </a:rPr>
              <a:t>, Finn’s Day, Festival of Sol, Yuletide, Great Day of the Cauldron, and the Festival of Growth."</a:t>
            </a:r>
          </a:p>
          <a:p>
            <a:pPr>
              <a:buNone/>
            </a:pPr>
            <a:r>
              <a:rPr lang="en-CA" dirty="0" smtClean="0">
                <a:solidFill>
                  <a:schemeClr val="bg1">
                    <a:lumMod val="75000"/>
                    <a:lumOff val="25000"/>
                  </a:schemeClr>
                </a:solidFill>
              </a:rPr>
              <a:t>	- A Beginner's Guide To The 8 Wiccan Holidays, by Silver Wolf, Oct. 28th, 2007      </a:t>
            </a:r>
            <a:r>
              <a:rPr lang="en-CA" sz="2300" dirty="0" smtClean="0">
                <a:solidFill>
                  <a:schemeClr val="bg1">
                    <a:lumMod val="75000"/>
                    <a:lumOff val="25000"/>
                  </a:schemeClr>
                </a:solidFill>
              </a:rPr>
              <a:t>(http://www.witchvox.com/va/dt_va.html?a=usor&amp;c=holidays&amp;id=11776)</a:t>
            </a:r>
          </a:p>
          <a:p>
            <a:endParaRPr lang="en-CA" dirty="0"/>
          </a:p>
        </p:txBody>
      </p:sp>
      <p:sp>
        <p:nvSpPr>
          <p:cNvPr id="3" name="Title 2"/>
          <p:cNvSpPr>
            <a:spLocks noGrp="1"/>
          </p:cNvSpPr>
          <p:nvPr>
            <p:ph type="title"/>
          </p:nvPr>
        </p:nvSpPr>
        <p:spPr>
          <a:xfrm>
            <a:off x="428596" y="285728"/>
            <a:ext cx="8229600" cy="776270"/>
          </a:xfrm>
        </p:spPr>
        <p:txBody>
          <a:bodyPr>
            <a:normAutofit/>
          </a:bodyPr>
          <a:lstStyle/>
          <a:p>
            <a:r>
              <a:rPr lang="en-CA" dirty="0" smtClean="0"/>
              <a:t>What does Yule represent?</a:t>
            </a:r>
            <a:endParaRPr lang="en-CA"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77500" lnSpcReduction="20000"/>
          </a:bodyPr>
          <a:lstStyle/>
          <a:p>
            <a:pPr>
              <a:buNone/>
            </a:pPr>
            <a:r>
              <a:rPr lang="en-CA" dirty="0" smtClean="0"/>
              <a:t>	</a:t>
            </a:r>
            <a:r>
              <a:rPr lang="en-CA" dirty="0" smtClean="0">
                <a:solidFill>
                  <a:schemeClr val="tx2"/>
                </a:solidFill>
              </a:rPr>
              <a:t>"Adorn the home with sacred herbs and colors. Decorate your home in Druidic holiday colors red, green, and white. Place holly, ivy, evergreen boughs, and pine cones around your home, especially in areas where socializing takes place. Hang a sprig of mistletoe above a major threshold and leave it there until next Yule as a charm for good luck throughout the year. Have family/household members join together to make or purchase an evergreen wreath. Include holiday herbs in it and then place it on your front door to symbolize the continuity of life and the wheel of the year. If you choose to have a living or a harvested evergreen tree as part of your holiday decorations, call it a Solstice tree and decorate it with Pagan symbols."   </a:t>
            </a:r>
            <a:r>
              <a:rPr lang="en-CA" dirty="0" smtClean="0"/>
              <a:t/>
            </a:r>
            <a:br>
              <a:rPr lang="en-CA" dirty="0" smtClean="0"/>
            </a:br>
            <a:r>
              <a:rPr lang="en-CA" dirty="0" smtClean="0">
                <a:solidFill>
                  <a:schemeClr val="bg1">
                    <a:lumMod val="75000"/>
                    <a:lumOff val="25000"/>
                  </a:schemeClr>
                </a:solidFill>
              </a:rPr>
              <a:t>-  Celebrating Winter Solstice, by Wiccan high priestess Selena Fox,  </a:t>
            </a:r>
            <a:r>
              <a:rPr lang="en-CA" sz="2300" dirty="0" smtClean="0">
                <a:solidFill>
                  <a:schemeClr val="bg1">
                    <a:lumMod val="75000"/>
                    <a:lumOff val="25000"/>
                  </a:schemeClr>
                </a:solidFill>
              </a:rPr>
              <a:t>(http://www.circlesanctuary.org/pholidays/SolsticeArticle.html)</a:t>
            </a:r>
          </a:p>
          <a:p>
            <a:endParaRPr lang="en-CA" dirty="0" smtClean="0"/>
          </a:p>
          <a:p>
            <a:pPr>
              <a:buNone/>
            </a:pPr>
            <a:r>
              <a:rPr lang="en-CA" dirty="0" smtClean="0"/>
              <a:t>	</a:t>
            </a:r>
            <a:r>
              <a:rPr lang="en-CA" dirty="0" smtClean="0">
                <a:solidFill>
                  <a:schemeClr val="tx2"/>
                </a:solidFill>
              </a:rPr>
              <a:t>"However, the enduring imagery of the festival is forever pagan, from the top of the Christmas tree to the presents at its base, the Druids' mistletoe and the Romans' holly over the fireplace, with a Yule log burning in the grate."  </a:t>
            </a:r>
            <a:r>
              <a:rPr lang="en-CA" dirty="0" smtClean="0"/>
              <a:t/>
            </a:r>
            <a:br>
              <a:rPr lang="en-CA" dirty="0" smtClean="0"/>
            </a:br>
            <a:r>
              <a:rPr lang="en-CA" dirty="0" smtClean="0">
                <a:solidFill>
                  <a:schemeClr val="bg1">
                    <a:lumMod val="75000"/>
                    <a:lumOff val="25000"/>
                  </a:schemeClr>
                </a:solidFill>
              </a:rPr>
              <a:t>-  Seasons of the Witch: The Winter </a:t>
            </a:r>
            <a:r>
              <a:rPr lang="en-CA" dirty="0" err="1" smtClean="0">
                <a:solidFill>
                  <a:schemeClr val="bg1">
                    <a:lumMod val="75000"/>
                    <a:lumOff val="25000"/>
                  </a:schemeClr>
                </a:solidFill>
              </a:rPr>
              <a:t>Sabbat</a:t>
            </a:r>
            <a:r>
              <a:rPr lang="en-CA" dirty="0" smtClean="0">
                <a:solidFill>
                  <a:schemeClr val="bg1">
                    <a:lumMod val="75000"/>
                    <a:lumOff val="25000"/>
                  </a:schemeClr>
                </a:solidFill>
              </a:rPr>
              <a:t> , by L.P. </a:t>
            </a:r>
            <a:r>
              <a:rPr lang="en-CA" dirty="0" err="1" smtClean="0">
                <a:solidFill>
                  <a:schemeClr val="bg1">
                    <a:lumMod val="75000"/>
                    <a:lumOff val="25000"/>
                  </a:schemeClr>
                </a:solidFill>
              </a:rPr>
              <a:t>Ruickbie</a:t>
            </a:r>
            <a:r>
              <a:rPr lang="en-CA" dirty="0" smtClean="0">
                <a:solidFill>
                  <a:schemeClr val="bg1">
                    <a:lumMod val="75000"/>
                    <a:lumOff val="25000"/>
                  </a:schemeClr>
                </a:solidFill>
              </a:rPr>
              <a:t>, p. 7</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What does Yule represent?</a:t>
            </a:r>
            <a:endParaRPr lang="en-CA"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77500" lnSpcReduction="20000"/>
          </a:bodyPr>
          <a:lstStyle/>
          <a:p>
            <a:pPr>
              <a:buNone/>
            </a:pPr>
            <a:r>
              <a:rPr lang="en-CA" dirty="0" smtClean="0">
                <a:solidFill>
                  <a:schemeClr val="tx2"/>
                </a:solidFill>
              </a:rPr>
              <a:t>	</a:t>
            </a:r>
            <a:r>
              <a:rPr lang="en-CA" sz="3000" dirty="0" smtClean="0">
                <a:solidFill>
                  <a:schemeClr val="tx2"/>
                </a:solidFill>
              </a:rPr>
              <a:t>“But of course, now it’s time for the big one – Yule. You know, celebrating with Yule logs, and holly, and mistletoe (not to mention the stolen kisses!) . Singing those old Yule time carols. Putting up the evergreen Yule tree and decorating it. Drinking a lot of mead - or these days, spiced cider or spiked eggnog. Giving presents. Lots of presents. The Sun [pause] of God being born with the New Year. Gathering together and celebrating with family and friends…did I mention drinking a lot? Yule’s a GREAT Pagan holiday! Yes, my friends, the Puritans were right – Yule (by any other name smelling as sweet) is definitely NOT a Christian holiday.”</a:t>
            </a:r>
          </a:p>
          <a:p>
            <a:pPr>
              <a:buNone/>
            </a:pPr>
            <a:r>
              <a:rPr lang="en-CA" dirty="0" smtClean="0"/>
              <a:t>	</a:t>
            </a:r>
            <a:r>
              <a:rPr lang="en-CA" dirty="0" smtClean="0">
                <a:solidFill>
                  <a:schemeClr val="bg1">
                    <a:lumMod val="75000"/>
                    <a:lumOff val="25000"/>
                  </a:schemeClr>
                </a:solidFill>
              </a:rPr>
              <a:t>-  We Want them Back! (A Pagan View of the Holidays), by </a:t>
            </a:r>
            <a:r>
              <a:rPr lang="en-CA" dirty="0" err="1" smtClean="0">
                <a:solidFill>
                  <a:schemeClr val="bg1">
                    <a:lumMod val="75000"/>
                    <a:lumOff val="25000"/>
                  </a:schemeClr>
                </a:solidFill>
              </a:rPr>
              <a:t>Bluehawk</a:t>
            </a:r>
            <a:r>
              <a:rPr lang="en-CA" dirty="0" smtClean="0">
                <a:solidFill>
                  <a:schemeClr val="bg1">
                    <a:lumMod val="75000"/>
                    <a:lumOff val="25000"/>
                  </a:schemeClr>
                </a:solidFill>
              </a:rPr>
              <a:t>, </a:t>
            </a:r>
            <a:r>
              <a:rPr lang="en-CA" sz="2100" dirty="0" smtClean="0">
                <a:solidFill>
                  <a:schemeClr val="bg1">
                    <a:lumMod val="75000"/>
                    <a:lumOff val="25000"/>
                  </a:schemeClr>
                </a:solidFill>
              </a:rPr>
              <a:t>(http://www.witchvox.com/va/dt_va.html?a=usga&amp;c=holidays&amp;id=10378)</a:t>
            </a:r>
          </a:p>
          <a:p>
            <a:endParaRPr lang="en-CA" dirty="0" smtClean="0"/>
          </a:p>
          <a:p>
            <a:endParaRPr lang="en-CA" dirty="0" smtClean="0"/>
          </a:p>
          <a:p>
            <a:r>
              <a:rPr lang="en-CA" sz="2700" dirty="0" smtClean="0"/>
              <a:t>What about the Puritans?  What did they think about Christmas?</a:t>
            </a:r>
            <a:endParaRPr lang="en-CA" sz="2700" dirty="0"/>
          </a:p>
        </p:txBody>
      </p:sp>
      <p:sp>
        <p:nvSpPr>
          <p:cNvPr id="3" name="Title 2"/>
          <p:cNvSpPr>
            <a:spLocks noGrp="1"/>
          </p:cNvSpPr>
          <p:nvPr>
            <p:ph type="title"/>
          </p:nvPr>
        </p:nvSpPr>
        <p:spPr>
          <a:xfrm>
            <a:off x="428596" y="285728"/>
            <a:ext cx="8229600" cy="776270"/>
          </a:xfrm>
        </p:spPr>
        <p:txBody>
          <a:bodyPr/>
          <a:lstStyle/>
          <a:p>
            <a:r>
              <a:rPr lang="en-CA" dirty="0" smtClean="0"/>
              <a:t>What does Yule represent?</a:t>
            </a:r>
            <a:endParaRPr lang="en-CA"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1214422"/>
            <a:ext cx="8401080" cy="5357850"/>
          </a:xfrm>
        </p:spPr>
        <p:txBody>
          <a:bodyPr>
            <a:normAutofit fontScale="85000" lnSpcReduction="20000"/>
          </a:bodyPr>
          <a:lstStyle/>
          <a:p>
            <a:pPr>
              <a:buNone/>
            </a:pPr>
            <a:r>
              <a:rPr lang="en-CA" dirty="0" smtClean="0"/>
              <a:t>	</a:t>
            </a:r>
            <a:r>
              <a:rPr lang="en-CA" dirty="0" smtClean="0">
                <a:solidFill>
                  <a:schemeClr val="tx2"/>
                </a:solidFill>
              </a:rPr>
              <a:t>"It was only in the fourth century that the Church officially decided to observe Christmas on Dec. 25. And this date was not chosen for religious reasons but simply because it happened to mark the approximate arrival of the winter solstice, an event that was celebrated long before the advent of Christianity. The Puritans were correct when they pointed out – and they pointed it out often – that </a:t>
            </a:r>
            <a:r>
              <a:rPr lang="en-CA" dirty="0" smtClean="0">
                <a:solidFill>
                  <a:schemeClr val="tx2">
                    <a:lumMod val="50000"/>
                  </a:schemeClr>
                </a:solidFill>
              </a:rPr>
              <a:t>Christmas was nothing but a pagan festival covered with a Christian veneer</a:t>
            </a:r>
            <a:r>
              <a:rPr lang="en-CA" dirty="0" smtClean="0">
                <a:solidFill>
                  <a:schemeClr val="tx2"/>
                </a:solidFill>
              </a:rPr>
              <a:t>."  </a:t>
            </a:r>
            <a:r>
              <a:rPr lang="en-CA" dirty="0" smtClean="0"/>
              <a:t/>
            </a:r>
            <a:br>
              <a:rPr lang="en-CA" dirty="0" smtClean="0"/>
            </a:br>
            <a:r>
              <a:rPr lang="en-CA" dirty="0" smtClean="0">
                <a:solidFill>
                  <a:schemeClr val="bg1">
                    <a:lumMod val="75000"/>
                    <a:lumOff val="25000"/>
                  </a:schemeClr>
                </a:solidFill>
              </a:rPr>
              <a:t>- In the Pulitzer Prize finalist, "The Battle for Christmas”, by University of Massachusetts historian Stephen </a:t>
            </a:r>
            <a:r>
              <a:rPr lang="en-CA" dirty="0" err="1" smtClean="0">
                <a:solidFill>
                  <a:schemeClr val="bg1">
                    <a:lumMod val="75000"/>
                    <a:lumOff val="25000"/>
                  </a:schemeClr>
                </a:solidFill>
              </a:rPr>
              <a:t>Nissenbaum</a:t>
            </a:r>
            <a:endParaRPr lang="en-CA" dirty="0" smtClean="0">
              <a:solidFill>
                <a:schemeClr val="bg1">
                  <a:lumMod val="75000"/>
                  <a:lumOff val="25000"/>
                </a:schemeClr>
              </a:solidFill>
            </a:endParaRPr>
          </a:p>
          <a:p>
            <a:endParaRPr lang="en-CA" dirty="0" smtClean="0"/>
          </a:p>
          <a:p>
            <a:pPr>
              <a:buNone/>
            </a:pPr>
            <a:r>
              <a:rPr lang="en-CA" dirty="0" smtClean="0"/>
              <a:t>	</a:t>
            </a:r>
            <a:r>
              <a:rPr lang="en-CA" dirty="0" smtClean="0">
                <a:solidFill>
                  <a:schemeClr val="tx2"/>
                </a:solidFill>
              </a:rPr>
              <a:t>"Few Americans are aware that large groups of colonists objected to Christmas during the 17th and 18th centuries. Many loathed it as an 'abomination' even though others observed the occasion as a religious feast."</a:t>
            </a:r>
          </a:p>
          <a:p>
            <a:pPr>
              <a:buNone/>
            </a:pPr>
            <a:r>
              <a:rPr lang="en-CA" dirty="0" smtClean="0"/>
              <a:t>	</a:t>
            </a:r>
            <a:r>
              <a:rPr lang="en-CA" dirty="0" smtClean="0">
                <a:solidFill>
                  <a:schemeClr val="bg1">
                    <a:lumMod val="75000"/>
                    <a:lumOff val="25000"/>
                  </a:schemeClr>
                </a:solidFill>
              </a:rPr>
              <a:t>- The American Christmas: a study in national culture By James Harwood Barnett, p.2</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Puritans and Christmas...</a:t>
            </a:r>
            <a:endParaRPr lang="en-CA"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85000" lnSpcReduction="10000"/>
          </a:bodyPr>
          <a:lstStyle/>
          <a:p>
            <a:pPr>
              <a:buNone/>
            </a:pPr>
            <a:r>
              <a:rPr lang="en-CA" dirty="0" smtClean="0">
                <a:solidFill>
                  <a:schemeClr val="tx2"/>
                </a:solidFill>
              </a:rPr>
              <a:t>	"In New England, for the first two centuries of white settlement, most people did not celebrate Christmas. In fact, the holiday was systematically suppressed by Puritans during the colonial period and largely ignored by their descendants. It was actually illegal to celebrate Christmas in Massachusetts between 1659 and 1681 (the fine was five shillings). Only in the middle of the nineteenth century did Christmas gain legal recognition as an official public holiday in New England."  </a:t>
            </a:r>
            <a:r>
              <a:rPr lang="en-CA" dirty="0" smtClean="0"/>
              <a:t/>
            </a:r>
            <a:br>
              <a:rPr lang="en-CA" dirty="0" smtClean="0"/>
            </a:br>
            <a:r>
              <a:rPr lang="en-CA" dirty="0" smtClean="0">
                <a:solidFill>
                  <a:schemeClr val="bg1">
                    <a:lumMod val="75000"/>
                    <a:lumOff val="25000"/>
                  </a:schemeClr>
                </a:solidFill>
              </a:rPr>
              <a:t> - In the Pulitzer Prize finalist, "The Battle for Christmas”, by University of Massachusetts historian Stephen </a:t>
            </a:r>
            <a:r>
              <a:rPr lang="en-CA" dirty="0" err="1" smtClean="0">
                <a:solidFill>
                  <a:schemeClr val="bg1">
                    <a:lumMod val="75000"/>
                    <a:lumOff val="25000"/>
                  </a:schemeClr>
                </a:solidFill>
              </a:rPr>
              <a:t>Nissenbaum</a:t>
            </a:r>
            <a:endParaRPr lang="en-CA" dirty="0" smtClean="0"/>
          </a:p>
          <a:p>
            <a:endParaRPr lang="en-CA" dirty="0" smtClean="0"/>
          </a:p>
          <a:p>
            <a:pPr>
              <a:buNone/>
            </a:pPr>
            <a:r>
              <a:rPr lang="en-CA" dirty="0" smtClean="0">
                <a:solidFill>
                  <a:schemeClr val="tx2"/>
                </a:solidFill>
              </a:rPr>
              <a:t>	"A decree issued in 1659 formally banned the observance of Christmas -and all other like holidays- with a penalty of five shillings to be levied against any lawbreaker. " </a:t>
            </a:r>
            <a:br>
              <a:rPr lang="en-CA" dirty="0" smtClean="0">
                <a:solidFill>
                  <a:schemeClr val="tx2"/>
                </a:solidFill>
              </a:rPr>
            </a:br>
            <a:r>
              <a:rPr lang="en-CA" dirty="0" smtClean="0">
                <a:solidFill>
                  <a:schemeClr val="bg1">
                    <a:lumMod val="75000"/>
                    <a:lumOff val="25000"/>
                  </a:schemeClr>
                </a:solidFill>
              </a:rPr>
              <a:t>- Christmas in Colonial and Early America, </a:t>
            </a:r>
            <a:br>
              <a:rPr lang="en-CA" dirty="0" smtClean="0">
                <a:solidFill>
                  <a:schemeClr val="bg1">
                    <a:lumMod val="75000"/>
                    <a:lumOff val="25000"/>
                  </a:schemeClr>
                </a:solidFill>
              </a:rPr>
            </a:br>
            <a:r>
              <a:rPr lang="en-CA" dirty="0" smtClean="0">
                <a:solidFill>
                  <a:schemeClr val="bg1">
                    <a:lumMod val="75000"/>
                    <a:lumOff val="25000"/>
                  </a:schemeClr>
                </a:solidFill>
              </a:rPr>
              <a:t>by World Book </a:t>
            </a:r>
            <a:r>
              <a:rPr lang="en-CA" dirty="0" err="1" smtClean="0">
                <a:solidFill>
                  <a:schemeClr val="bg1">
                    <a:lumMod val="75000"/>
                    <a:lumOff val="25000"/>
                  </a:schemeClr>
                </a:solidFill>
              </a:rPr>
              <a:t>Encyclopedia</a:t>
            </a:r>
            <a:r>
              <a:rPr lang="en-CA" dirty="0" smtClean="0">
                <a:solidFill>
                  <a:schemeClr val="bg1">
                    <a:lumMod val="75000"/>
                    <a:lumOff val="25000"/>
                  </a:schemeClr>
                </a:solidFill>
              </a:rPr>
              <a:t>, p.11-12</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Puritans and Christmas...</a:t>
            </a:r>
            <a:endParaRPr lang="en-C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CA" dirty="0" smtClean="0"/>
              <a:t>The following quote shows the frustration some Christians feel:</a:t>
            </a:r>
          </a:p>
          <a:p>
            <a:endParaRPr lang="en-CA" dirty="0" smtClean="0"/>
          </a:p>
          <a:p>
            <a:pPr>
              <a:buNone/>
            </a:pPr>
            <a:r>
              <a:rPr lang="en-CA" dirty="0" smtClean="0"/>
              <a:t>	</a:t>
            </a:r>
            <a:r>
              <a:rPr lang="en-CA" dirty="0" smtClean="0">
                <a:solidFill>
                  <a:schemeClr val="tx2"/>
                </a:solidFill>
              </a:rPr>
              <a:t>"As a devout Christian, I am alarmed at the way a few people are trying to take Christ out of Christmas and I’m calling on all fellow Christians to take a stand.“</a:t>
            </a:r>
          </a:p>
          <a:p>
            <a:pPr>
              <a:buNone/>
            </a:pPr>
            <a:r>
              <a:rPr lang="en-CA" dirty="0" smtClean="0"/>
              <a:t>	</a:t>
            </a:r>
            <a:r>
              <a:rPr lang="en-CA" dirty="0" smtClean="0">
                <a:solidFill>
                  <a:schemeClr val="bg1">
                    <a:lumMod val="75000"/>
                    <a:lumOff val="25000"/>
                  </a:schemeClr>
                </a:solidFill>
              </a:rPr>
              <a:t>- Yes, let's DO put Christ back into Christmas!, </a:t>
            </a:r>
            <a:br>
              <a:rPr lang="en-CA" dirty="0" smtClean="0">
                <a:solidFill>
                  <a:schemeClr val="bg1">
                    <a:lumMod val="75000"/>
                    <a:lumOff val="25000"/>
                  </a:schemeClr>
                </a:solidFill>
              </a:rPr>
            </a:br>
            <a:r>
              <a:rPr lang="en-CA" dirty="0" smtClean="0">
                <a:solidFill>
                  <a:schemeClr val="bg1">
                    <a:lumMod val="75000"/>
                    <a:lumOff val="25000"/>
                  </a:schemeClr>
                </a:solidFill>
              </a:rPr>
              <a:t>by Russell King, Dec 16, 2009</a:t>
            </a:r>
          </a:p>
          <a:p>
            <a:pPr>
              <a:buNone/>
            </a:pPr>
            <a:r>
              <a:rPr lang="en-CA" sz="2000" dirty="0" smtClean="0">
                <a:solidFill>
                  <a:schemeClr val="tx2"/>
                </a:solidFill>
              </a:rPr>
              <a:t>	</a:t>
            </a:r>
            <a:r>
              <a:rPr lang="en-CA" sz="2000" dirty="0" smtClean="0">
                <a:solidFill>
                  <a:schemeClr val="bg1">
                    <a:lumMod val="75000"/>
                    <a:lumOff val="25000"/>
                  </a:schemeClr>
                </a:solidFill>
              </a:rPr>
              <a:t>(http://www.streetprophets.com/story/2009/12/15/223334/86 )</a:t>
            </a:r>
            <a:endParaRPr lang="en-CA" sz="2000" dirty="0">
              <a:solidFill>
                <a:schemeClr val="bg1">
                  <a:lumMod val="75000"/>
                  <a:lumOff val="25000"/>
                </a:schemeClr>
              </a:solidFill>
            </a:endParaRPr>
          </a:p>
        </p:txBody>
      </p:sp>
      <p:sp>
        <p:nvSpPr>
          <p:cNvPr id="3" name="Title 2"/>
          <p:cNvSpPr>
            <a:spLocks noGrp="1"/>
          </p:cNvSpPr>
          <p:nvPr>
            <p:ph type="title"/>
          </p:nvPr>
        </p:nvSpPr>
        <p:spPr/>
        <p:txBody>
          <a:bodyPr/>
          <a:lstStyle/>
          <a:p>
            <a:r>
              <a:rPr lang="en-CA" dirty="0" smtClean="0"/>
              <a:t>The Christian Frustration</a:t>
            </a:r>
            <a:endParaRPr lang="en-CA"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357850"/>
          </a:xfrm>
        </p:spPr>
        <p:txBody>
          <a:bodyPr>
            <a:normAutofit fontScale="85000" lnSpcReduction="20000"/>
          </a:bodyPr>
          <a:lstStyle/>
          <a:p>
            <a:pPr>
              <a:buNone/>
            </a:pPr>
            <a:r>
              <a:rPr lang="en-CA" dirty="0" smtClean="0"/>
              <a:t>	</a:t>
            </a:r>
            <a:r>
              <a:rPr lang="en-CA" sz="2800" dirty="0" smtClean="0">
                <a:solidFill>
                  <a:schemeClr val="tx2"/>
                </a:solidFill>
              </a:rPr>
              <a:t>"Opposition of the English Puritans to festivals culminated in an act of Parliament in 1647 which abolished the observance of Christmas, Easter, and Whitsuntide. This was echoed in 1659 when Puritans of the American colonies enacted a law in the General Court of Massachusetts to punish those who 'kept Christmas'."</a:t>
            </a:r>
          </a:p>
          <a:p>
            <a:pPr>
              <a:buNone/>
            </a:pPr>
            <a:r>
              <a:rPr lang="en-CA" dirty="0" smtClean="0"/>
              <a:t>	</a:t>
            </a:r>
            <a:r>
              <a:rPr lang="en-CA" dirty="0" smtClean="0">
                <a:solidFill>
                  <a:schemeClr val="bg1">
                    <a:lumMod val="75000"/>
                    <a:lumOff val="25000"/>
                  </a:schemeClr>
                </a:solidFill>
              </a:rPr>
              <a:t>- The American Christmas: a study in national culture, </a:t>
            </a:r>
            <a:br>
              <a:rPr lang="en-CA" dirty="0" smtClean="0">
                <a:solidFill>
                  <a:schemeClr val="bg1">
                    <a:lumMod val="75000"/>
                    <a:lumOff val="25000"/>
                  </a:schemeClr>
                </a:solidFill>
              </a:rPr>
            </a:br>
            <a:r>
              <a:rPr lang="en-CA" dirty="0" smtClean="0">
                <a:solidFill>
                  <a:schemeClr val="bg1">
                    <a:lumMod val="75000"/>
                    <a:lumOff val="25000"/>
                  </a:schemeClr>
                </a:solidFill>
              </a:rPr>
              <a:t>by James Harwood Barnett, p.3</a:t>
            </a:r>
          </a:p>
          <a:p>
            <a:endParaRPr lang="en-CA" dirty="0" smtClean="0"/>
          </a:p>
          <a:p>
            <a:pPr>
              <a:buNone/>
            </a:pPr>
            <a:r>
              <a:rPr lang="en-CA" dirty="0" smtClean="0"/>
              <a:t>	</a:t>
            </a:r>
            <a:r>
              <a:rPr lang="en-CA" sz="2800" dirty="0" smtClean="0">
                <a:solidFill>
                  <a:schemeClr val="tx2"/>
                </a:solidFill>
              </a:rPr>
              <a:t>"In general, Puritans, Baptists, Presbyterians, and Quakers strongly opposed the religious observance of Christmas, but members of the Church of England, the Dutch Reformed, Lutheran, and Roman Catholic churches, as well as the German sects, carefully followed their traditional celebrations."</a:t>
            </a:r>
          </a:p>
          <a:p>
            <a:pPr>
              <a:buNone/>
            </a:pPr>
            <a:r>
              <a:rPr lang="en-CA" dirty="0" smtClean="0"/>
              <a:t>	</a:t>
            </a:r>
            <a:r>
              <a:rPr lang="en-CA" dirty="0" smtClean="0">
                <a:solidFill>
                  <a:schemeClr val="bg1">
                    <a:lumMod val="75000"/>
                    <a:lumOff val="25000"/>
                  </a:schemeClr>
                </a:solidFill>
              </a:rPr>
              <a:t>- The American Christmas: a study in national culture, </a:t>
            </a:r>
            <a:br>
              <a:rPr lang="en-CA" dirty="0" smtClean="0">
                <a:solidFill>
                  <a:schemeClr val="bg1">
                    <a:lumMod val="75000"/>
                    <a:lumOff val="25000"/>
                  </a:schemeClr>
                </a:solidFill>
              </a:rPr>
            </a:br>
            <a:r>
              <a:rPr lang="en-CA" dirty="0" smtClean="0">
                <a:solidFill>
                  <a:schemeClr val="bg1">
                    <a:lumMod val="75000"/>
                    <a:lumOff val="25000"/>
                  </a:schemeClr>
                </a:solidFill>
              </a:rPr>
              <a:t>by James Harwood Barnett, p.2</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Puritans and Christmas...</a:t>
            </a:r>
            <a:endParaRPr lang="en-CA"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214974"/>
          </a:xfrm>
        </p:spPr>
        <p:txBody>
          <a:bodyPr>
            <a:normAutofit fontScale="92500" lnSpcReduction="10000"/>
          </a:bodyPr>
          <a:lstStyle/>
          <a:p>
            <a:pPr>
              <a:buNone/>
            </a:pPr>
            <a:r>
              <a:rPr lang="en-CA" dirty="0" smtClean="0"/>
              <a:t>	</a:t>
            </a:r>
            <a:r>
              <a:rPr lang="en-CA" dirty="0" smtClean="0">
                <a:solidFill>
                  <a:schemeClr val="tx2"/>
                </a:solidFill>
              </a:rPr>
              <a:t>“On Dec. 25, 1789, the first Christmas under the brand-new Constitution, the United States Congress was actually in session, with no day off for any holiday. In fact, the U.S. did not even make Christmas a federal holiday until 1870.”</a:t>
            </a:r>
          </a:p>
          <a:p>
            <a:pPr>
              <a:buNone/>
            </a:pPr>
            <a:r>
              <a:rPr lang="en-CA" dirty="0" smtClean="0">
                <a:solidFill>
                  <a:schemeClr val="bg1">
                    <a:lumMod val="75000"/>
                    <a:lumOff val="25000"/>
                  </a:schemeClr>
                </a:solidFill>
              </a:rPr>
              <a:t>	- Christmas banned in America ... by Christians! </a:t>
            </a:r>
            <a:br>
              <a:rPr lang="en-CA" dirty="0" smtClean="0">
                <a:solidFill>
                  <a:schemeClr val="bg1">
                    <a:lumMod val="75000"/>
                    <a:lumOff val="25000"/>
                  </a:schemeClr>
                </a:solidFill>
              </a:rPr>
            </a:br>
            <a:r>
              <a:rPr lang="en-CA" dirty="0" smtClean="0">
                <a:solidFill>
                  <a:schemeClr val="bg1">
                    <a:lumMod val="75000"/>
                    <a:lumOff val="25000"/>
                  </a:schemeClr>
                </a:solidFill>
              </a:rPr>
              <a:t>by </a:t>
            </a:r>
            <a:r>
              <a:rPr lang="en-CA" dirty="0" err="1" smtClean="0">
                <a:solidFill>
                  <a:schemeClr val="bg1">
                    <a:lumMod val="75000"/>
                    <a:lumOff val="25000"/>
                  </a:schemeClr>
                </a:solidFill>
              </a:rPr>
              <a:t>WorldNetDaily</a:t>
            </a:r>
            <a:r>
              <a:rPr lang="en-CA" dirty="0" smtClean="0">
                <a:solidFill>
                  <a:schemeClr val="bg1">
                    <a:lumMod val="75000"/>
                    <a:lumOff val="25000"/>
                  </a:schemeClr>
                </a:solidFill>
              </a:rPr>
              <a:t>, November 21, 2008. </a:t>
            </a:r>
            <a:r>
              <a:rPr lang="en-CA" sz="1900" dirty="0" smtClean="0">
                <a:solidFill>
                  <a:schemeClr val="bg1">
                    <a:lumMod val="75000"/>
                    <a:lumOff val="25000"/>
                  </a:schemeClr>
                </a:solidFill>
              </a:rPr>
              <a:t>(http://www.wnd.com/index.php?fa=PAGE.view&amp;pageId=81144)</a:t>
            </a:r>
          </a:p>
          <a:p>
            <a:endParaRPr lang="en-CA" dirty="0" smtClean="0"/>
          </a:p>
          <a:p>
            <a:pPr>
              <a:buNone/>
            </a:pPr>
            <a:r>
              <a:rPr lang="en-CA" dirty="0" smtClean="0"/>
              <a:t>	</a:t>
            </a:r>
            <a:r>
              <a:rPr lang="en-CA" dirty="0" smtClean="0">
                <a:solidFill>
                  <a:schemeClr val="tx2"/>
                </a:solidFill>
              </a:rPr>
              <a:t> “In England, for example, the Puritans could not tolerate this celebrating for which there was no biblical sanction. Consequently, the Roundhead Parliament of 1643 outlawed the feasts of Christmas, Easter, Whit-</a:t>
            </a:r>
            <a:r>
              <a:rPr lang="en-CA" dirty="0" err="1" smtClean="0">
                <a:solidFill>
                  <a:schemeClr val="tx2"/>
                </a:solidFill>
              </a:rPr>
              <a:t>suntide</a:t>
            </a:r>
            <a:r>
              <a:rPr lang="en-CA" dirty="0" smtClean="0">
                <a:solidFill>
                  <a:schemeClr val="tx2"/>
                </a:solidFill>
              </a:rPr>
              <a:t>, along with the saints’ days,”  </a:t>
            </a:r>
            <a:r>
              <a:rPr lang="en-CA" dirty="0" smtClean="0"/>
              <a:t/>
            </a:r>
            <a:br>
              <a:rPr lang="en-CA" dirty="0" smtClean="0"/>
            </a:br>
            <a:r>
              <a:rPr lang="en-CA" dirty="0" smtClean="0">
                <a:solidFill>
                  <a:schemeClr val="bg1">
                    <a:lumMod val="75000"/>
                    <a:lumOff val="25000"/>
                  </a:schemeClr>
                </a:solidFill>
              </a:rPr>
              <a:t>- Celebrations: The Complete Book of American Holidays by Robert J. Myers, p. 312.</a:t>
            </a:r>
          </a:p>
          <a:p>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Puritans and Christmas...</a:t>
            </a:r>
            <a:endParaRPr lang="en-CA"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286412"/>
          </a:xfrm>
        </p:spPr>
        <p:txBody>
          <a:bodyPr>
            <a:normAutofit fontScale="77500" lnSpcReduction="20000"/>
          </a:bodyPr>
          <a:lstStyle/>
          <a:p>
            <a:pPr>
              <a:buNone/>
            </a:pPr>
            <a:r>
              <a:rPr lang="en-CA" dirty="0" smtClean="0">
                <a:solidFill>
                  <a:schemeClr val="tx2"/>
                </a:solidFill>
              </a:rPr>
              <a:t>"The year 1681 saw the law against the celebration of Christmas repealed, but many of the Puritans were not reconciled to this action."</a:t>
            </a:r>
          </a:p>
          <a:p>
            <a:pPr>
              <a:buNone/>
            </a:pPr>
            <a:r>
              <a:rPr lang="en-CA" dirty="0" smtClean="0"/>
              <a:t>	</a:t>
            </a:r>
            <a:r>
              <a:rPr lang="en-CA" dirty="0" smtClean="0">
                <a:solidFill>
                  <a:schemeClr val="bg1">
                    <a:lumMod val="75000"/>
                    <a:lumOff val="25000"/>
                  </a:schemeClr>
                </a:solidFill>
              </a:rPr>
              <a:t>- The American Christmas: a study in national culture By James Harwood Barnett, p.3</a:t>
            </a:r>
          </a:p>
          <a:p>
            <a:pPr>
              <a:buNone/>
            </a:pPr>
            <a:endParaRPr lang="en-CA" dirty="0" smtClean="0"/>
          </a:p>
          <a:p>
            <a:pPr>
              <a:buNone/>
            </a:pPr>
            <a:r>
              <a:rPr lang="en-CA" dirty="0" smtClean="0"/>
              <a:t>	</a:t>
            </a:r>
            <a:r>
              <a:rPr lang="en-CA" dirty="0" smtClean="0">
                <a:solidFill>
                  <a:schemeClr val="tx2"/>
                </a:solidFill>
              </a:rPr>
              <a:t>Henry Ward Beecher, clergyman and lecturer, wrote in 1874 of his boyhood in New England, “To me Christmas is a foreign day, and I shall die so. When I was a boy I wondered what Christmas was. I knew there was such a time, because we had an Episcopal church in our town, and I saw them dressing it with evergreens, and wondered what they were taking the woods in church for; but I got no satisfactory explanation. A little later I understood it was a </a:t>
            </a:r>
            <a:r>
              <a:rPr lang="en-CA" dirty="0" err="1" smtClean="0">
                <a:solidFill>
                  <a:schemeClr val="tx2"/>
                </a:solidFill>
              </a:rPr>
              <a:t>Romish</a:t>
            </a:r>
            <a:r>
              <a:rPr lang="en-CA" dirty="0" smtClean="0">
                <a:solidFill>
                  <a:schemeClr val="tx2"/>
                </a:solidFill>
              </a:rPr>
              <a:t> institution, kept up by the </a:t>
            </a:r>
            <a:r>
              <a:rPr lang="en-CA" dirty="0" err="1" smtClean="0">
                <a:solidFill>
                  <a:schemeClr val="tx2"/>
                </a:solidFill>
              </a:rPr>
              <a:t>Romish</a:t>
            </a:r>
            <a:r>
              <a:rPr lang="en-CA" dirty="0" smtClean="0">
                <a:solidFill>
                  <a:schemeClr val="tx2"/>
                </a:solidFill>
              </a:rPr>
              <a:t> Church.” Eventually the major Protestant denominations accepted Christmas, “although they reacted violently against the corruption of the </a:t>
            </a:r>
            <a:r>
              <a:rPr lang="en-CA" dirty="0" err="1" smtClean="0">
                <a:solidFill>
                  <a:schemeClr val="tx2"/>
                </a:solidFill>
              </a:rPr>
              <a:t>Christkindl</a:t>
            </a:r>
            <a:r>
              <a:rPr lang="en-CA" dirty="0" smtClean="0">
                <a:solidFill>
                  <a:schemeClr val="tx2"/>
                </a:solidFill>
              </a:rPr>
              <a:t>, the Christ Child, into ‘</a:t>
            </a:r>
            <a:r>
              <a:rPr lang="en-CA" dirty="0" err="1" smtClean="0">
                <a:solidFill>
                  <a:schemeClr val="tx2"/>
                </a:solidFill>
              </a:rPr>
              <a:t>Kriss</a:t>
            </a:r>
            <a:r>
              <a:rPr lang="en-CA" dirty="0" smtClean="0">
                <a:solidFill>
                  <a:schemeClr val="tx2"/>
                </a:solidFill>
              </a:rPr>
              <a:t> </a:t>
            </a:r>
            <a:r>
              <a:rPr lang="en-CA" dirty="0" err="1" smtClean="0">
                <a:solidFill>
                  <a:schemeClr val="tx2"/>
                </a:solidFill>
              </a:rPr>
              <a:t>Kringle</a:t>
            </a:r>
            <a:r>
              <a:rPr lang="en-CA" dirty="0" smtClean="0">
                <a:solidFill>
                  <a:schemeClr val="tx2"/>
                </a:solidFill>
              </a:rPr>
              <a:t>,’ ”  </a:t>
            </a:r>
          </a:p>
          <a:p>
            <a:pPr>
              <a:buNone/>
            </a:pPr>
            <a:r>
              <a:rPr lang="en-CA" dirty="0" smtClean="0"/>
              <a:t>	</a:t>
            </a:r>
            <a:r>
              <a:rPr lang="en-CA" dirty="0" smtClean="0">
                <a:solidFill>
                  <a:schemeClr val="bg1">
                    <a:lumMod val="75000"/>
                    <a:lumOff val="25000"/>
                  </a:schemeClr>
                </a:solidFill>
              </a:rPr>
              <a:t>- Celebrations: The Complete Book of American Holidays </a:t>
            </a:r>
            <a:br>
              <a:rPr lang="en-CA" dirty="0" smtClean="0">
                <a:solidFill>
                  <a:schemeClr val="bg1">
                    <a:lumMod val="75000"/>
                    <a:lumOff val="25000"/>
                  </a:schemeClr>
                </a:solidFill>
              </a:rPr>
            </a:br>
            <a:r>
              <a:rPr lang="en-CA" dirty="0" smtClean="0">
                <a:solidFill>
                  <a:schemeClr val="bg1">
                    <a:lumMod val="75000"/>
                    <a:lumOff val="25000"/>
                  </a:schemeClr>
                </a:solidFill>
              </a:rPr>
              <a:t>by Robert J. Myers, pp. 315-316.</a:t>
            </a:r>
          </a:p>
          <a:p>
            <a:pPr>
              <a:buNone/>
            </a:pPr>
            <a:endParaRPr lang="en-CA" dirty="0" smtClean="0"/>
          </a:p>
          <a:p>
            <a:pPr>
              <a:buNone/>
            </a:pPr>
            <a:r>
              <a:rPr lang="en-CA" dirty="0" smtClean="0"/>
              <a:t>	</a:t>
            </a:r>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Puritans and Christmas...</a:t>
            </a:r>
            <a:endParaRPr lang="en-CA"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0034" y="1428736"/>
            <a:ext cx="8229600" cy="5143536"/>
          </a:xfrm>
        </p:spPr>
        <p:txBody>
          <a:bodyPr>
            <a:normAutofit fontScale="85000" lnSpcReduction="20000"/>
          </a:bodyPr>
          <a:lstStyle/>
          <a:p>
            <a:pPr>
              <a:buNone/>
            </a:pPr>
            <a:r>
              <a:rPr lang="en-CA" dirty="0" smtClean="0"/>
              <a:t>	</a:t>
            </a:r>
            <a:r>
              <a:rPr lang="en-CA" dirty="0" smtClean="0">
                <a:solidFill>
                  <a:schemeClr val="tx2"/>
                </a:solidFill>
              </a:rPr>
              <a:t>"The churches of the Presbyterians, Baptists, and Methodists were not open on December 25 except where some mission schools had a celebration. They do not accept the day as a holy one, but the Episcopalian, Catholic, and German churches were all open. Inside they were decked with evergreens." </a:t>
            </a:r>
          </a:p>
          <a:p>
            <a:pPr>
              <a:buNone/>
            </a:pPr>
            <a:r>
              <a:rPr lang="en-CA" dirty="0" smtClean="0"/>
              <a:t>	</a:t>
            </a:r>
            <a:r>
              <a:rPr lang="en-CA" sz="2400" dirty="0" smtClean="0">
                <a:solidFill>
                  <a:schemeClr val="bg1">
                    <a:lumMod val="75000"/>
                    <a:lumOff val="25000"/>
                  </a:schemeClr>
                </a:solidFill>
              </a:rPr>
              <a:t>- Article in the December 26, 1855 edition of The New York Daily Times </a:t>
            </a:r>
          </a:p>
          <a:p>
            <a:endParaRPr lang="en-CA" dirty="0" smtClean="0"/>
          </a:p>
          <a:p>
            <a:pPr>
              <a:buNone/>
            </a:pPr>
            <a:r>
              <a:rPr lang="en-CA" dirty="0" smtClean="0"/>
              <a:t>	</a:t>
            </a:r>
            <a:r>
              <a:rPr lang="en-CA" dirty="0" smtClean="0">
                <a:solidFill>
                  <a:schemeClr val="tx2"/>
                </a:solidFill>
              </a:rPr>
              <a:t>"By about 1870, Christmas was an accepted lesson topic in the publications of the Sunday School Union. This demonstrates a widespread change in the attitude of the most denominations toward Christmas between 1830 and 1870.  An interesting confirmation of this is found in the fact that many of the popular Christmas songs of a religious character were composed between the years 1850 and 1868."</a:t>
            </a:r>
          </a:p>
          <a:p>
            <a:pPr>
              <a:buNone/>
            </a:pPr>
            <a:r>
              <a:rPr lang="en-CA" dirty="0" smtClean="0"/>
              <a:t>	</a:t>
            </a:r>
            <a:r>
              <a:rPr lang="en-CA" dirty="0" smtClean="0">
                <a:solidFill>
                  <a:schemeClr val="bg1">
                    <a:lumMod val="75000"/>
                    <a:lumOff val="25000"/>
                  </a:schemeClr>
                </a:solidFill>
              </a:rPr>
              <a:t>- The American Christmas: a study in national culture, </a:t>
            </a:r>
            <a:br>
              <a:rPr lang="en-CA" dirty="0" smtClean="0">
                <a:solidFill>
                  <a:schemeClr val="bg1">
                    <a:lumMod val="75000"/>
                    <a:lumOff val="25000"/>
                  </a:schemeClr>
                </a:solidFill>
              </a:rPr>
            </a:br>
            <a:r>
              <a:rPr lang="en-CA" dirty="0" smtClean="0">
                <a:solidFill>
                  <a:schemeClr val="bg1">
                    <a:lumMod val="75000"/>
                    <a:lumOff val="25000"/>
                  </a:schemeClr>
                </a:solidFill>
              </a:rPr>
              <a:t>by James Harwood Barnett, p.7</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Puritans and Christmas...</a:t>
            </a:r>
            <a:endParaRPr lang="en-CA"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lstStyle/>
          <a:p>
            <a:pPr>
              <a:buNone/>
            </a:pPr>
            <a:r>
              <a:rPr lang="en-CA" dirty="0" smtClean="0"/>
              <a:t>	</a:t>
            </a:r>
            <a:br>
              <a:rPr lang="en-CA" dirty="0" smtClean="0"/>
            </a:br>
            <a:r>
              <a:rPr lang="en-CA" dirty="0" smtClean="0">
                <a:solidFill>
                  <a:schemeClr val="tx2"/>
                </a:solidFill>
              </a:rPr>
              <a:t>"Although it took a long time for 'Christmas' to catch on, it was not particularly long before the real significance of the date -i.e., the winter solstice- had been completely severed to the point where very few people were aware of its existence.“</a:t>
            </a:r>
            <a:r>
              <a:rPr lang="en-CA" dirty="0" smtClean="0"/>
              <a:t/>
            </a:r>
            <a:br>
              <a:rPr lang="en-CA" dirty="0" smtClean="0"/>
            </a:br>
            <a:endParaRPr lang="en-CA" dirty="0" smtClean="0"/>
          </a:p>
          <a:p>
            <a:pPr>
              <a:buNone/>
            </a:pPr>
            <a:r>
              <a:rPr lang="en-CA" dirty="0" smtClean="0"/>
              <a:t>	</a:t>
            </a:r>
            <a:r>
              <a:rPr lang="en-CA" dirty="0" smtClean="0">
                <a:solidFill>
                  <a:schemeClr val="bg1">
                    <a:lumMod val="75000"/>
                    <a:lumOff val="25000"/>
                  </a:schemeClr>
                </a:solidFill>
              </a:rPr>
              <a:t>- Christ in Egypt: The Horus-Jesus Connection, </a:t>
            </a:r>
            <a:br>
              <a:rPr lang="en-CA" dirty="0" smtClean="0">
                <a:solidFill>
                  <a:schemeClr val="bg1">
                    <a:lumMod val="75000"/>
                    <a:lumOff val="25000"/>
                  </a:schemeClr>
                </a:solidFill>
              </a:rPr>
            </a:br>
            <a:r>
              <a:rPr lang="en-CA" dirty="0" smtClean="0">
                <a:solidFill>
                  <a:schemeClr val="bg1">
                    <a:lumMod val="75000"/>
                    <a:lumOff val="25000"/>
                  </a:schemeClr>
                </a:solidFill>
              </a:rPr>
              <a:t>by D. M. Murdock &amp; </a:t>
            </a:r>
            <a:r>
              <a:rPr lang="en-CA" dirty="0" err="1" smtClean="0">
                <a:solidFill>
                  <a:schemeClr val="bg1">
                    <a:lumMod val="75000"/>
                    <a:lumOff val="25000"/>
                  </a:schemeClr>
                </a:solidFill>
              </a:rPr>
              <a:t>Acharya</a:t>
            </a:r>
            <a:r>
              <a:rPr lang="en-CA" dirty="0" smtClean="0">
                <a:solidFill>
                  <a:schemeClr val="bg1">
                    <a:lumMod val="75000"/>
                    <a:lumOff val="25000"/>
                  </a:schemeClr>
                </a:solidFill>
              </a:rPr>
              <a:t> S., p.80</a:t>
            </a:r>
          </a:p>
          <a:p>
            <a:pPr>
              <a:buNone/>
            </a:pPr>
            <a:endParaRPr lang="en-CA" dirty="0" smtClean="0">
              <a:solidFill>
                <a:schemeClr val="bg1">
                  <a:lumMod val="75000"/>
                  <a:lumOff val="25000"/>
                </a:schemeClr>
              </a:solidFill>
            </a:endParaRPr>
          </a:p>
          <a:p>
            <a:r>
              <a:rPr lang="en-CA" dirty="0" smtClean="0"/>
              <a:t>Alright,  we've got quite some information regarding Christmas so far.  Let's summarize what we’ve learned.</a:t>
            </a:r>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The sad truth about Christmas...</a:t>
            </a:r>
            <a:endParaRPr lang="en-CA"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072098"/>
          </a:xfrm>
        </p:spPr>
        <p:txBody>
          <a:bodyPr>
            <a:normAutofit fontScale="85000" lnSpcReduction="20000"/>
          </a:bodyPr>
          <a:lstStyle/>
          <a:p>
            <a:r>
              <a:rPr lang="en-CA" sz="2800" dirty="0" smtClean="0"/>
              <a:t>The bible does not mention any sort of celebration for Christ's birth.</a:t>
            </a:r>
          </a:p>
          <a:p>
            <a:r>
              <a:rPr lang="en-CA" sz="2800" dirty="0" smtClean="0"/>
              <a:t>Jesus, the apostles and the early church did not celebrate His birth either.</a:t>
            </a:r>
          </a:p>
          <a:p>
            <a:r>
              <a:rPr lang="en-CA" sz="2800" dirty="0" smtClean="0"/>
              <a:t>After the 3rd century, Christians started taking part in blatant pagan sun worship celebrations. </a:t>
            </a:r>
          </a:p>
          <a:p>
            <a:r>
              <a:rPr lang="en-CA" sz="2800" dirty="0" smtClean="0"/>
              <a:t>The Church leaders tried as hard as they could, but they could not stop the influence  and the spread of these pagan celebrations within Christianity</a:t>
            </a:r>
          </a:p>
          <a:p>
            <a:r>
              <a:rPr lang="en-CA" sz="2800" dirty="0" smtClean="0"/>
              <a:t>Getting tired of constantly fighting against them, they decided to "Christianize" these pagan celebrations and allow them to continue as “Christian” celebrations</a:t>
            </a:r>
          </a:p>
          <a:p>
            <a:r>
              <a:rPr lang="en-CA" sz="2800" dirty="0" smtClean="0"/>
              <a:t>In the 4th century, the Church at Rome declared December 25th (a well established pagan holiday) as the official birthday of Christ.</a:t>
            </a:r>
          </a:p>
          <a:p>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Let’s Summarize...</a:t>
            </a:r>
            <a:endParaRPr lang="en-CA"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lnSpcReduction="10000"/>
          </a:bodyPr>
          <a:lstStyle/>
          <a:p>
            <a:r>
              <a:rPr lang="en-CA" sz="2800" dirty="0" smtClean="0"/>
              <a:t>The Eastern churches continued to celebrate it on January 6</a:t>
            </a:r>
            <a:r>
              <a:rPr lang="en-CA" sz="2800" baseline="30000" dirty="0" smtClean="0"/>
              <a:t>th</a:t>
            </a:r>
            <a:r>
              <a:rPr lang="en-CA" sz="2800" dirty="0" smtClean="0"/>
              <a:t>  (which was also a pagan holiday)</a:t>
            </a:r>
          </a:p>
          <a:p>
            <a:r>
              <a:rPr lang="en-CA" sz="2800" dirty="0" smtClean="0"/>
              <a:t>In the 17th century, Christmas was banned for a time in England and in early America.</a:t>
            </a:r>
          </a:p>
          <a:p>
            <a:r>
              <a:rPr lang="en-CA" sz="2800" dirty="0" smtClean="0"/>
              <a:t>In the 19th century, most Christian churches gradually adopted some form of Christmas celebrations</a:t>
            </a:r>
          </a:p>
          <a:p>
            <a:r>
              <a:rPr lang="en-CA" sz="2800" dirty="0" smtClean="0"/>
              <a:t>That's where we stand today.   Most Christian churches celebrate the birth of Jesus on December 25th (whether on the Gregorian or Julian Calendar) and a few, namely the Armenian church, on January 6th. </a:t>
            </a:r>
          </a:p>
          <a:p>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Let’s Summarize...</a:t>
            </a:r>
            <a:endParaRPr lang="en-CA"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lstStyle/>
          <a:p>
            <a:r>
              <a:rPr lang="en-CA" dirty="0" smtClean="0"/>
              <a:t>So now that we know exactly where these celebrations come from and what they represent, we can look to the Bible to see if this type of worship is acceptable to God.  </a:t>
            </a:r>
          </a:p>
          <a:p>
            <a:r>
              <a:rPr lang="en-CA" dirty="0" smtClean="0"/>
              <a:t>Sun worship is clearly forbidden in the Bible, no one will argue that.  </a:t>
            </a:r>
          </a:p>
          <a:p>
            <a:r>
              <a:rPr lang="en-CA" dirty="0" smtClean="0"/>
              <a:t>What about worship that used to be clearly blatant sun worship, but that is now white-washed, candy-coated, happily Christianized, focused on the birth of Jesus and approved by most Christian churches?   </a:t>
            </a:r>
          </a:p>
          <a:p>
            <a:r>
              <a:rPr lang="en-CA" dirty="0" smtClean="0"/>
              <a:t>Does God </a:t>
            </a:r>
            <a:r>
              <a:rPr lang="en-CA" dirty="0" smtClean="0"/>
              <a:t>disapprove </a:t>
            </a:r>
            <a:r>
              <a:rPr lang="en-CA" dirty="0" smtClean="0"/>
              <a:t>of it as well?  </a:t>
            </a:r>
          </a:p>
          <a:p>
            <a:r>
              <a:rPr lang="en-CA" dirty="0" smtClean="0"/>
              <a:t>Let's find out.</a:t>
            </a:r>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What is acceptable to God?</a:t>
            </a:r>
            <a:endParaRPr lang="en-CA"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92500"/>
          </a:bodyPr>
          <a:lstStyle/>
          <a:p>
            <a:pPr>
              <a:buNone/>
            </a:pPr>
            <a:r>
              <a:rPr lang="en-CA" dirty="0" smtClean="0"/>
              <a:t>	</a:t>
            </a:r>
            <a:r>
              <a:rPr lang="en-CA" dirty="0" smtClean="0">
                <a:solidFill>
                  <a:schemeClr val="tx2"/>
                </a:solidFill>
              </a:rPr>
              <a:t>“You shall not add to the word which I command you, nor take from it, that you may keep the commandments of the LORD your God which I command you.”</a:t>
            </a:r>
          </a:p>
          <a:p>
            <a:pPr>
              <a:buNone/>
            </a:pPr>
            <a:r>
              <a:rPr lang="en-CA" dirty="0" smtClean="0"/>
              <a:t>				</a:t>
            </a:r>
            <a:r>
              <a:rPr lang="en-CA" b="1" dirty="0" smtClean="0">
                <a:solidFill>
                  <a:schemeClr val="bg1">
                    <a:lumMod val="75000"/>
                    <a:lumOff val="25000"/>
                  </a:schemeClr>
                </a:solidFill>
              </a:rPr>
              <a:t>- Deuteronomy 4:2 (NKJV)</a:t>
            </a:r>
          </a:p>
          <a:p>
            <a:endParaRPr lang="en-CA" dirty="0" smtClean="0"/>
          </a:p>
          <a:p>
            <a:pPr>
              <a:buNone/>
            </a:pPr>
            <a:r>
              <a:rPr lang="en-CA" dirty="0" smtClean="0">
                <a:solidFill>
                  <a:schemeClr val="tx2"/>
                </a:solidFill>
              </a:rPr>
              <a:t>	“Therefore you shall be careful to do as the LORD your God has commanded you; you shall not turn aside to the right hand or to the left.  You shall walk in all the ways which the LORD your God has commanded you, that you may live and that it may be well with you, and that you may prolong your days in the land which you shall possess.”</a:t>
            </a:r>
          </a:p>
          <a:p>
            <a:pPr>
              <a:buNone/>
            </a:pPr>
            <a:r>
              <a:rPr lang="en-CA" dirty="0" smtClean="0"/>
              <a:t>				</a:t>
            </a:r>
            <a:r>
              <a:rPr lang="en-CA" b="1" dirty="0" smtClean="0">
                <a:solidFill>
                  <a:schemeClr val="bg1">
                    <a:lumMod val="75000"/>
                    <a:lumOff val="25000"/>
                  </a:schemeClr>
                </a:solidFill>
              </a:rPr>
              <a:t>- Deuteronomy 5:32-33 (NKJV)</a:t>
            </a:r>
            <a:endParaRPr lang="en-CA" b="1"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What does God say?</a:t>
            </a:r>
            <a:endParaRPr lang="en-CA"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lstStyle/>
          <a:p>
            <a:r>
              <a:rPr lang="en-CA" dirty="0" smtClean="0"/>
              <a:t>Even the New Testament states:  </a:t>
            </a:r>
            <a:br>
              <a:rPr lang="en-CA" dirty="0" smtClean="0"/>
            </a:br>
            <a:r>
              <a:rPr lang="en-CA" dirty="0" smtClean="0">
                <a:solidFill>
                  <a:schemeClr val="tx2"/>
                </a:solidFill>
              </a:rPr>
              <a:t>"If you love me, you will keep my commandments."    </a:t>
            </a:r>
            <a:r>
              <a:rPr lang="en-CA" dirty="0" smtClean="0"/>
              <a:t/>
            </a:r>
            <a:br>
              <a:rPr lang="en-CA" dirty="0" smtClean="0"/>
            </a:br>
            <a:r>
              <a:rPr lang="en-CA" dirty="0" smtClean="0"/>
              <a:t>				</a:t>
            </a:r>
            <a:r>
              <a:rPr lang="en-CA" b="1" dirty="0" smtClean="0">
                <a:solidFill>
                  <a:schemeClr val="bg1">
                    <a:lumMod val="75000"/>
                    <a:lumOff val="25000"/>
                  </a:schemeClr>
                </a:solidFill>
              </a:rPr>
              <a:t>- John 14:15 (ESV)</a:t>
            </a:r>
          </a:p>
          <a:p>
            <a:endParaRPr lang="en-CA" dirty="0" smtClean="0"/>
          </a:p>
          <a:p>
            <a:r>
              <a:rPr lang="en-CA" dirty="0" smtClean="0"/>
              <a:t>First off,  we see that God makes the </a:t>
            </a:r>
            <a:r>
              <a:rPr lang="en-CA" dirty="0" smtClean="0"/>
              <a:t>rules.</a:t>
            </a:r>
            <a:endParaRPr lang="en-CA" dirty="0" smtClean="0"/>
          </a:p>
          <a:p>
            <a:r>
              <a:rPr lang="en-CA" dirty="0" smtClean="0"/>
              <a:t>He expects us to stick to them.  </a:t>
            </a:r>
          </a:p>
          <a:p>
            <a:r>
              <a:rPr lang="en-CA" dirty="0" smtClean="0"/>
              <a:t>He does not want us to start changing His commands in any way or modifying them little by little to suit our own traditions.   </a:t>
            </a:r>
          </a:p>
          <a:p>
            <a:r>
              <a:rPr lang="en-CA" dirty="0" smtClean="0"/>
              <a:t>If we love Him, we will keep His commandments.</a:t>
            </a:r>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What does God say?</a:t>
            </a:r>
            <a:endParaRPr lang="en-C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CA" dirty="0" smtClean="0"/>
          </a:p>
          <a:p>
            <a:r>
              <a:rPr lang="en-CA" dirty="0" smtClean="0"/>
              <a:t>The primary goal of this whole Christmas celebration (at least from a Christian point of view) is to bring honour and glory to Jesus for what He came to earth to accomplish.  </a:t>
            </a:r>
          </a:p>
          <a:p>
            <a:endParaRPr lang="en-CA" dirty="0" smtClean="0"/>
          </a:p>
          <a:p>
            <a:r>
              <a:rPr lang="en-CA" dirty="0" smtClean="0"/>
              <a:t>If this is really the case, then we should at least take a step back every once in a while to see if we are, in fact, doing what Jesus wants us to do. </a:t>
            </a:r>
            <a:endParaRPr lang="en-CA" dirty="0"/>
          </a:p>
        </p:txBody>
      </p:sp>
      <p:sp>
        <p:nvSpPr>
          <p:cNvPr id="3" name="Title 2"/>
          <p:cNvSpPr>
            <a:spLocks noGrp="1"/>
          </p:cNvSpPr>
          <p:nvPr>
            <p:ph type="title"/>
          </p:nvPr>
        </p:nvSpPr>
        <p:spPr/>
        <p:txBody>
          <a:bodyPr/>
          <a:lstStyle/>
          <a:p>
            <a:r>
              <a:rPr lang="en-CA" dirty="0" smtClean="0"/>
              <a:t>The Primary Goal of Christmas</a:t>
            </a:r>
            <a:endParaRPr lang="en-CA"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115328" cy="5286412"/>
          </a:xfrm>
        </p:spPr>
        <p:txBody>
          <a:bodyPr/>
          <a:lstStyle/>
          <a:p>
            <a:pPr>
              <a:buNone/>
            </a:pPr>
            <a:r>
              <a:rPr lang="en-CA" dirty="0" smtClean="0"/>
              <a:t>	</a:t>
            </a:r>
            <a:r>
              <a:rPr lang="en-CA" dirty="0" smtClean="0">
                <a:solidFill>
                  <a:schemeClr val="tx2"/>
                </a:solidFill>
              </a:rPr>
              <a:t>“The LORD your God will cut off before you the nations you are about to invade and dispossess. But when you have driven them out and settled in their land, and after they have been destroyed before you, be careful not to be ensnared by inquiring about their gods, saying, "How do these nations serve their gods? We will do the same."  </a:t>
            </a:r>
            <a:r>
              <a:rPr lang="en-CA" dirty="0" smtClean="0">
                <a:solidFill>
                  <a:schemeClr val="tx2">
                    <a:lumMod val="50000"/>
                  </a:schemeClr>
                </a:solidFill>
              </a:rPr>
              <a:t>You must not worship the LORD your God in their way</a:t>
            </a:r>
            <a:r>
              <a:rPr lang="en-CA" dirty="0" smtClean="0">
                <a:solidFill>
                  <a:schemeClr val="tx2"/>
                </a:solidFill>
              </a:rPr>
              <a:t>, because in worshiping their gods, they do all kinds of detestable things the LORD hates.”</a:t>
            </a:r>
          </a:p>
          <a:p>
            <a:pPr>
              <a:buNone/>
            </a:pPr>
            <a:r>
              <a:rPr lang="en-CA" dirty="0" smtClean="0"/>
              <a:t>				</a:t>
            </a:r>
            <a:r>
              <a:rPr lang="en-CA" b="1" dirty="0" smtClean="0">
                <a:solidFill>
                  <a:schemeClr val="bg1">
                    <a:lumMod val="75000"/>
                    <a:lumOff val="25000"/>
                  </a:schemeClr>
                </a:solidFill>
              </a:rPr>
              <a:t>- Deuteronomy 12:29-31  (NIV)</a:t>
            </a:r>
            <a:endParaRPr lang="en-CA" b="1"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normAutofit/>
          </a:bodyPr>
          <a:lstStyle/>
          <a:p>
            <a:r>
              <a:rPr lang="en-CA" dirty="0" smtClean="0"/>
              <a:t>God’s Commands...</a:t>
            </a:r>
            <a:endParaRPr lang="en-CA"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1214422"/>
            <a:ext cx="8572560" cy="5143536"/>
          </a:xfrm>
        </p:spPr>
        <p:txBody>
          <a:bodyPr>
            <a:normAutofit fontScale="85000" lnSpcReduction="20000"/>
          </a:bodyPr>
          <a:lstStyle/>
          <a:p>
            <a:pPr>
              <a:buNone/>
            </a:pPr>
            <a:r>
              <a:rPr lang="en-CA" dirty="0" smtClean="0"/>
              <a:t>	</a:t>
            </a:r>
            <a:r>
              <a:rPr lang="en-CA" dirty="0" smtClean="0">
                <a:solidFill>
                  <a:schemeClr val="tx2"/>
                </a:solidFill>
              </a:rPr>
              <a:t>“The LORD said to Moses, "Speak to the Israelites and say to them: 'I am the LORD your God.  You must not do as they do in Egypt, where you used to live, and you must not do as they do in the land of Canaan, where I am bringing you. </a:t>
            </a:r>
            <a:r>
              <a:rPr lang="en-CA" dirty="0" smtClean="0">
                <a:solidFill>
                  <a:schemeClr val="tx2">
                    <a:lumMod val="50000"/>
                  </a:schemeClr>
                </a:solidFill>
              </a:rPr>
              <a:t>Do not follow their practices</a:t>
            </a:r>
            <a:r>
              <a:rPr lang="en-CA" dirty="0" smtClean="0">
                <a:solidFill>
                  <a:schemeClr val="tx2"/>
                </a:solidFill>
              </a:rPr>
              <a:t>.  You must obey my laws and be careful to follow my decrees. I am the LORD your God.”</a:t>
            </a:r>
          </a:p>
          <a:p>
            <a:pPr>
              <a:buNone/>
            </a:pPr>
            <a:r>
              <a:rPr lang="en-CA" dirty="0" smtClean="0"/>
              <a:t>						</a:t>
            </a:r>
            <a:r>
              <a:rPr lang="en-CA" b="1" dirty="0" smtClean="0">
                <a:solidFill>
                  <a:schemeClr val="bg1">
                    <a:lumMod val="75000"/>
                    <a:lumOff val="25000"/>
                  </a:schemeClr>
                </a:solidFill>
              </a:rPr>
              <a:t>- Leviticus 18:1-4 (NIV)</a:t>
            </a:r>
          </a:p>
          <a:p>
            <a:endParaRPr lang="en-CA" dirty="0" smtClean="0"/>
          </a:p>
          <a:p>
            <a:r>
              <a:rPr lang="en-CA" dirty="0" smtClean="0"/>
              <a:t>Secondly, we see that God does </a:t>
            </a:r>
            <a:r>
              <a:rPr lang="en-CA" dirty="0" smtClean="0">
                <a:solidFill>
                  <a:schemeClr val="tx2">
                    <a:lumMod val="50000"/>
                  </a:schemeClr>
                </a:solidFill>
              </a:rPr>
              <a:t>NOT</a:t>
            </a:r>
            <a:r>
              <a:rPr lang="en-CA" dirty="0" smtClean="0"/>
              <a:t> want to be worshipped in a fashion similar to how the pagan nations worshipped their gods. </a:t>
            </a:r>
            <a:r>
              <a:rPr lang="en-CA" sz="2500" dirty="0" smtClean="0"/>
              <a:t/>
            </a:r>
            <a:br>
              <a:rPr lang="en-CA" sz="2500" dirty="0" smtClean="0"/>
            </a:br>
            <a:r>
              <a:rPr lang="en-CA" sz="2500" dirty="0" smtClean="0"/>
              <a:t> </a:t>
            </a:r>
          </a:p>
          <a:p>
            <a:r>
              <a:rPr lang="en-CA" dirty="0" smtClean="0"/>
              <a:t>God clearly states throughout the Bible that we should </a:t>
            </a:r>
            <a:r>
              <a:rPr lang="en-CA" dirty="0" smtClean="0">
                <a:solidFill>
                  <a:schemeClr val="tx2">
                    <a:lumMod val="50000"/>
                  </a:schemeClr>
                </a:solidFill>
              </a:rPr>
              <a:t>NOT</a:t>
            </a:r>
            <a:r>
              <a:rPr lang="en-CA" dirty="0" smtClean="0"/>
              <a:t> follow pagan practices in regards to worshipping Him. </a:t>
            </a:r>
          </a:p>
          <a:p>
            <a:endParaRPr lang="en-CA" dirty="0" smtClean="0"/>
          </a:p>
          <a:p>
            <a:r>
              <a:rPr lang="en-CA" dirty="0" smtClean="0"/>
              <a:t>Note:  So not only is worshipping pagan gods wrong, but worshipping the True God with practices adopted from pagan forms of worship is also wrong.</a:t>
            </a:r>
          </a:p>
          <a:p>
            <a:pPr>
              <a:buNone/>
            </a:pPr>
            <a:endParaRPr lang="en-CA" dirty="0"/>
          </a:p>
        </p:txBody>
      </p:sp>
      <p:sp>
        <p:nvSpPr>
          <p:cNvPr id="3" name="Title 2"/>
          <p:cNvSpPr>
            <a:spLocks noGrp="1"/>
          </p:cNvSpPr>
          <p:nvPr>
            <p:ph type="title"/>
          </p:nvPr>
        </p:nvSpPr>
        <p:spPr>
          <a:xfrm>
            <a:off x="428596" y="285728"/>
            <a:ext cx="8229600" cy="776270"/>
          </a:xfrm>
        </p:spPr>
        <p:txBody>
          <a:bodyPr>
            <a:normAutofit/>
          </a:bodyPr>
          <a:lstStyle/>
          <a:p>
            <a:r>
              <a:rPr lang="en-CA" dirty="0" smtClean="0"/>
              <a:t>God’s Commands...</a:t>
            </a:r>
            <a:endParaRPr lang="en-CA"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85000" lnSpcReduction="20000"/>
          </a:bodyPr>
          <a:lstStyle/>
          <a:p>
            <a:r>
              <a:rPr lang="en-CA" dirty="0" smtClean="0"/>
              <a:t>The 1st of the 10 Commandments:</a:t>
            </a:r>
          </a:p>
          <a:p>
            <a:pPr>
              <a:buNone/>
            </a:pPr>
            <a:r>
              <a:rPr lang="en-CA" dirty="0" smtClean="0"/>
              <a:t>	</a:t>
            </a:r>
            <a:r>
              <a:rPr lang="en-CA" dirty="0" smtClean="0">
                <a:solidFill>
                  <a:schemeClr val="tx2"/>
                </a:solidFill>
              </a:rPr>
              <a:t>“Thou </a:t>
            </a:r>
            <a:r>
              <a:rPr lang="en-CA" dirty="0" err="1" smtClean="0">
                <a:solidFill>
                  <a:schemeClr val="tx2"/>
                </a:solidFill>
              </a:rPr>
              <a:t>shalt</a:t>
            </a:r>
            <a:r>
              <a:rPr lang="en-CA" dirty="0" smtClean="0">
                <a:solidFill>
                  <a:schemeClr val="tx2"/>
                </a:solidFill>
              </a:rPr>
              <a:t> have no other gods before me.” </a:t>
            </a:r>
            <a:r>
              <a:rPr lang="en-CA" dirty="0" smtClean="0"/>
              <a:t>	</a:t>
            </a:r>
            <a:r>
              <a:rPr lang="en-CA" dirty="0" smtClean="0">
                <a:solidFill>
                  <a:schemeClr val="bg1">
                    <a:lumMod val="75000"/>
                    <a:lumOff val="25000"/>
                  </a:schemeClr>
                </a:solidFill>
              </a:rPr>
              <a:t> - Exodus 20:3 (KJV)</a:t>
            </a:r>
          </a:p>
          <a:p>
            <a:pPr>
              <a:buNone/>
            </a:pPr>
            <a:r>
              <a:rPr lang="en-CA" dirty="0" smtClean="0"/>
              <a:t>	</a:t>
            </a:r>
            <a:r>
              <a:rPr lang="en-CA" dirty="0" smtClean="0">
                <a:solidFill>
                  <a:schemeClr val="tx2"/>
                </a:solidFill>
              </a:rPr>
              <a:t>“Do not worship any god except me.” </a:t>
            </a:r>
            <a:r>
              <a:rPr lang="en-CA" dirty="0" smtClean="0"/>
              <a:t>	</a:t>
            </a:r>
            <a:r>
              <a:rPr lang="en-CA" dirty="0" smtClean="0">
                <a:solidFill>
                  <a:schemeClr val="bg1">
                    <a:lumMod val="75000"/>
                    <a:lumOff val="25000"/>
                  </a:schemeClr>
                </a:solidFill>
              </a:rPr>
              <a:t> - Exodus 20:3 (CEV)</a:t>
            </a:r>
          </a:p>
          <a:p>
            <a:pPr>
              <a:buNone/>
            </a:pPr>
            <a:r>
              <a:rPr lang="en-CA" dirty="0" smtClean="0"/>
              <a:t>	</a:t>
            </a:r>
            <a:r>
              <a:rPr lang="en-CA" dirty="0" smtClean="0">
                <a:solidFill>
                  <a:schemeClr val="tx2"/>
                </a:solidFill>
              </a:rPr>
              <a:t>“You must not have any other god but me.” </a:t>
            </a:r>
            <a:r>
              <a:rPr lang="en-CA" dirty="0" smtClean="0"/>
              <a:t>	 </a:t>
            </a:r>
            <a:r>
              <a:rPr lang="en-CA" dirty="0" smtClean="0">
                <a:solidFill>
                  <a:schemeClr val="bg1">
                    <a:lumMod val="75000"/>
                    <a:lumOff val="25000"/>
                  </a:schemeClr>
                </a:solidFill>
              </a:rPr>
              <a:t>- Exodus 20:3 (NLT)</a:t>
            </a:r>
          </a:p>
          <a:p>
            <a:endParaRPr lang="en-CA" dirty="0" smtClean="0"/>
          </a:p>
          <a:p>
            <a:pPr>
              <a:buNone/>
            </a:pPr>
            <a:r>
              <a:rPr lang="en-CA" dirty="0" smtClean="0">
                <a:solidFill>
                  <a:schemeClr val="tx2"/>
                </a:solidFill>
              </a:rPr>
              <a:t>	</a:t>
            </a:r>
            <a:r>
              <a:rPr lang="en-CA" sz="3300" dirty="0" smtClean="0">
                <a:solidFill>
                  <a:schemeClr val="tx2"/>
                </a:solidFill>
              </a:rPr>
              <a:t>“And when you look up into the sky and see the sun, moon, and stars—all the forces of heaven—don’t be seduced into worshiping them.”</a:t>
            </a:r>
          </a:p>
          <a:p>
            <a:pPr>
              <a:buNone/>
            </a:pPr>
            <a:r>
              <a:rPr lang="en-CA" dirty="0" smtClean="0"/>
              <a:t>					</a:t>
            </a:r>
            <a:r>
              <a:rPr lang="en-CA" b="1" dirty="0" smtClean="0">
                <a:solidFill>
                  <a:schemeClr val="bg1">
                    <a:lumMod val="75000"/>
                    <a:lumOff val="25000"/>
                  </a:schemeClr>
                </a:solidFill>
              </a:rPr>
              <a:t>- Deuteronomy 4:19 (NLT)</a:t>
            </a:r>
          </a:p>
          <a:p>
            <a:endParaRPr lang="en-CA" dirty="0" smtClean="0"/>
          </a:p>
          <a:p>
            <a:r>
              <a:rPr lang="en-CA" dirty="0" smtClean="0"/>
              <a:t>God already knew that people would start worshipping other gods, including the sun, moon, stars, etc...  </a:t>
            </a:r>
          </a:p>
          <a:p>
            <a:r>
              <a:rPr lang="en-CA" dirty="0" smtClean="0"/>
              <a:t>So He clearly told us to be careful and to NOT get seduced into worshipping them.   </a:t>
            </a:r>
          </a:p>
          <a:p>
            <a:r>
              <a:rPr lang="en-CA" dirty="0" smtClean="0"/>
              <a:t>Did most people back then listen?  Let’s find out.</a:t>
            </a:r>
            <a:endParaRPr lang="en-CA" dirty="0"/>
          </a:p>
        </p:txBody>
      </p:sp>
      <p:sp>
        <p:nvSpPr>
          <p:cNvPr id="3" name="Title 2"/>
          <p:cNvSpPr>
            <a:spLocks noGrp="1"/>
          </p:cNvSpPr>
          <p:nvPr>
            <p:ph type="title"/>
          </p:nvPr>
        </p:nvSpPr>
        <p:spPr>
          <a:xfrm>
            <a:off x="428596" y="285728"/>
            <a:ext cx="8229600" cy="776270"/>
          </a:xfrm>
        </p:spPr>
        <p:txBody>
          <a:bodyPr>
            <a:normAutofit/>
          </a:bodyPr>
          <a:lstStyle/>
          <a:p>
            <a:r>
              <a:rPr lang="en-CA" dirty="0" smtClean="0"/>
              <a:t>God’s Commands...</a:t>
            </a:r>
            <a:endParaRPr lang="en-CA"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85000" lnSpcReduction="20000"/>
          </a:bodyPr>
          <a:lstStyle/>
          <a:p>
            <a:pPr>
              <a:buNone/>
            </a:pPr>
            <a:r>
              <a:rPr lang="en-CA" dirty="0" smtClean="0"/>
              <a:t>	</a:t>
            </a:r>
            <a:r>
              <a:rPr lang="en-CA" dirty="0" smtClean="0">
                <a:solidFill>
                  <a:schemeClr val="tx2"/>
                </a:solidFill>
              </a:rPr>
              <a:t>“And he received the gold from their hand and fashioned it with a graving tool and made a golden calf. And they said, "These are your gods, O Israel, who brought you up out of the land of Egypt!" When Aaron saw this, he built an altar before it. And Aaron made proclamation and said, "Tomorrow shall be a feast to the LORD." And they rose up early the next day and offered burnt offerings and brought peace offerings. And the people sat down to eat and drink and rose up to play.”</a:t>
            </a:r>
          </a:p>
          <a:p>
            <a:pPr>
              <a:buNone/>
            </a:pPr>
            <a:r>
              <a:rPr lang="en-CA" dirty="0" smtClean="0"/>
              <a:t>						</a:t>
            </a:r>
            <a:r>
              <a:rPr lang="en-CA" b="1" dirty="0" smtClean="0">
                <a:solidFill>
                  <a:schemeClr val="bg1">
                    <a:lumMod val="75000"/>
                    <a:lumOff val="25000"/>
                  </a:schemeClr>
                </a:solidFill>
              </a:rPr>
              <a:t>- Exodus 32:4-6 (ESV)</a:t>
            </a:r>
          </a:p>
          <a:p>
            <a:endParaRPr lang="en-CA" dirty="0" smtClean="0"/>
          </a:p>
          <a:p>
            <a:r>
              <a:rPr lang="en-CA" dirty="0" smtClean="0"/>
              <a:t>Here is a clear example of using pagan practices to worship.  Just in case people at the time might have thought this was idolatry (which it clearly was), Aaron tries to smooth things over by declaring that they were doing all this as a feast to the True God.  </a:t>
            </a:r>
          </a:p>
          <a:p>
            <a:r>
              <a:rPr lang="en-CA" dirty="0" smtClean="0"/>
              <a:t>By claiming that they were worshipping God,  Aaron was attempting to "</a:t>
            </a:r>
            <a:r>
              <a:rPr lang="en-CA" dirty="0" err="1" smtClean="0"/>
              <a:t>christianize</a:t>
            </a:r>
            <a:r>
              <a:rPr lang="en-CA" dirty="0" smtClean="0"/>
              <a:t>" a pagan practice of worship.  </a:t>
            </a:r>
          </a:p>
          <a:p>
            <a:r>
              <a:rPr lang="en-CA" dirty="0" smtClean="0"/>
              <a:t>But did God accept this form of worship?</a:t>
            </a:r>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The Golden Calf incident...</a:t>
            </a:r>
            <a:endParaRPr lang="en-CA"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85000" lnSpcReduction="20000"/>
          </a:bodyPr>
          <a:lstStyle/>
          <a:p>
            <a:pPr>
              <a:buNone/>
            </a:pPr>
            <a:r>
              <a:rPr lang="en-CA" dirty="0" smtClean="0">
                <a:solidFill>
                  <a:schemeClr val="tx2"/>
                </a:solidFill>
              </a:rPr>
              <a:t>	“The Lord told Moses, “Quick! Go down the mountain! Your people whom you brought from the land of Egypt have corrupted themselves.  How quickly they have turned away from the way I commanded them to live! They have melted down gold and made a calf, and they have bowed down and sacrificed to it. They are saying, ‘These are your gods, O Israel, who brought you out of the land of Egypt.’”  Then the Lord said, “I have seen how stubborn and rebellious these people are.  Now leave me alone so my fierce anger can blaze against them, and I will destroy them.”</a:t>
            </a:r>
          </a:p>
          <a:p>
            <a:pPr>
              <a:buNone/>
            </a:pPr>
            <a:r>
              <a:rPr lang="en-CA" dirty="0" smtClean="0"/>
              <a:t>					</a:t>
            </a:r>
            <a:r>
              <a:rPr lang="en-CA" b="1" dirty="0" smtClean="0">
                <a:solidFill>
                  <a:schemeClr val="bg1">
                    <a:lumMod val="75000"/>
                    <a:lumOff val="25000"/>
                  </a:schemeClr>
                </a:solidFill>
              </a:rPr>
              <a:t>- Exodus 32:7-10 (NLT)</a:t>
            </a:r>
          </a:p>
          <a:p>
            <a:endParaRPr lang="en-CA" dirty="0" smtClean="0"/>
          </a:p>
          <a:p>
            <a:r>
              <a:rPr lang="en-CA" dirty="0" smtClean="0"/>
              <a:t>Not only did God disapprove of this kind of worship, He was so angry that He wanted to destroy them all.  </a:t>
            </a:r>
          </a:p>
          <a:p>
            <a:r>
              <a:rPr lang="en-CA" dirty="0" smtClean="0"/>
              <a:t>Shouldn't this serve as some sort of warning for us?  </a:t>
            </a:r>
          </a:p>
          <a:p>
            <a:r>
              <a:rPr lang="en-CA" dirty="0" smtClean="0"/>
              <a:t>Maybe we should learn from this story and be very careful to not worship God in ways He does not approve of.</a:t>
            </a:r>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Was God pleased?</a:t>
            </a:r>
            <a:endParaRPr lang="en-CA"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85000" lnSpcReduction="10000"/>
          </a:bodyPr>
          <a:lstStyle/>
          <a:p>
            <a:pPr>
              <a:buNone/>
            </a:pPr>
            <a:r>
              <a:rPr lang="en-CA" dirty="0" smtClean="0"/>
              <a:t>	</a:t>
            </a:r>
            <a:r>
              <a:rPr lang="en-CA" dirty="0" smtClean="0">
                <a:solidFill>
                  <a:schemeClr val="tx2"/>
                </a:solidFill>
              </a:rPr>
              <a:t>“The subtle danger of syncretistic worship lies in its claim to be worshipping the true God, Yahweh. When the Israelites brought idols and idolatrous practices into the Temple, they did not think of their actions as an abandonment of Yahweh. They thought of it as just supplementing their worship with customs borrowed from heathen idol worship. Even the golden calf at Mount Sinai was not regarded as a substitute god to replace Yahweh; rather, it was regarded as a symbolic representation of Yahweh. This can be seen in Aaron's reference to the golden calf as the God "which brought thee up out of the land of Egypt" and his  proclamation that the worship of the golden calf would be "a feast unto Yahweh" - not a feast to some Egyptian god (Ex. 32:4f).”</a:t>
            </a:r>
          </a:p>
          <a:p>
            <a:pPr>
              <a:buNone/>
            </a:pPr>
            <a:endParaRPr lang="en-CA" dirty="0" smtClean="0">
              <a:solidFill>
                <a:schemeClr val="tx2"/>
              </a:solidFill>
            </a:endParaRPr>
          </a:p>
          <a:p>
            <a:pPr>
              <a:buNone/>
            </a:pPr>
            <a:r>
              <a:rPr lang="en-CA" dirty="0" smtClean="0"/>
              <a:t>	</a:t>
            </a:r>
            <a:r>
              <a:rPr lang="en-CA" dirty="0" smtClean="0">
                <a:solidFill>
                  <a:schemeClr val="bg1">
                    <a:lumMod val="75000"/>
                    <a:lumOff val="25000"/>
                  </a:schemeClr>
                </a:solidFill>
              </a:rPr>
              <a:t>- SYNCRETISM: A Blending of Paganism &amp; Truth, </a:t>
            </a:r>
            <a:br>
              <a:rPr lang="en-CA" dirty="0" smtClean="0">
                <a:solidFill>
                  <a:schemeClr val="bg1">
                    <a:lumMod val="75000"/>
                    <a:lumOff val="25000"/>
                  </a:schemeClr>
                </a:solidFill>
              </a:rPr>
            </a:br>
            <a:r>
              <a:rPr lang="en-CA" dirty="0" smtClean="0">
                <a:solidFill>
                  <a:schemeClr val="bg1">
                    <a:lumMod val="75000"/>
                    <a:lumOff val="25000"/>
                  </a:schemeClr>
                </a:solidFill>
              </a:rPr>
              <a:t>by Dr. Daniel </a:t>
            </a:r>
            <a:r>
              <a:rPr lang="en-CA" dirty="0" err="1" smtClean="0">
                <a:solidFill>
                  <a:schemeClr val="bg1">
                    <a:lumMod val="75000"/>
                    <a:lumOff val="25000"/>
                  </a:schemeClr>
                </a:solidFill>
              </a:rPr>
              <a:t>Botkin</a:t>
            </a:r>
            <a:r>
              <a:rPr lang="en-CA" dirty="0" smtClean="0">
                <a:solidFill>
                  <a:schemeClr val="bg1">
                    <a:lumMod val="75000"/>
                    <a:lumOff val="25000"/>
                  </a:schemeClr>
                </a:solidFill>
              </a:rPr>
              <a:t>, (Gates of Eden, July-August 2005)  p.8</a:t>
            </a:r>
            <a:endParaRPr lang="en-CA"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Syncretism...</a:t>
            </a:r>
            <a:endParaRPr lang="en-CA"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285860"/>
            <a:ext cx="8429684" cy="4953016"/>
          </a:xfrm>
        </p:spPr>
        <p:txBody>
          <a:bodyPr>
            <a:normAutofit/>
          </a:bodyPr>
          <a:lstStyle/>
          <a:p>
            <a:r>
              <a:rPr lang="en-CA" dirty="0" smtClean="0"/>
              <a:t>Even though Aaron claimed that they were having a feast to the LORD, it was clearly blatant pagan idol worship that they learned from Egypt.  </a:t>
            </a:r>
          </a:p>
          <a:p>
            <a:r>
              <a:rPr lang="en-CA" dirty="0" smtClean="0"/>
              <a:t>Therefore, this can't be considered as trying to worship the True God, as it is so far from true worship.  </a:t>
            </a:r>
          </a:p>
          <a:p>
            <a:r>
              <a:rPr lang="en-CA" dirty="0" smtClean="0"/>
              <a:t>But what if you truly, sincerely want to worship the True God and unknowingly use pagan practices to do so,  is that wrong?  </a:t>
            </a:r>
          </a:p>
          <a:p>
            <a:r>
              <a:rPr lang="en-CA" dirty="0" smtClean="0"/>
              <a:t>Will God hold you accountable for something like that?  </a:t>
            </a:r>
          </a:p>
          <a:p>
            <a:endParaRPr lang="en-CA" dirty="0" smtClean="0"/>
          </a:p>
          <a:p>
            <a:r>
              <a:rPr lang="en-CA" dirty="0" smtClean="0"/>
              <a:t>Let's see what the Bible says...</a:t>
            </a:r>
            <a:endParaRPr lang="en-CA" dirty="0"/>
          </a:p>
        </p:txBody>
      </p:sp>
      <p:sp>
        <p:nvSpPr>
          <p:cNvPr id="3" name="Title 2"/>
          <p:cNvSpPr>
            <a:spLocks noGrp="1"/>
          </p:cNvSpPr>
          <p:nvPr>
            <p:ph type="title"/>
          </p:nvPr>
        </p:nvSpPr>
        <p:spPr>
          <a:xfrm>
            <a:off x="428596" y="285728"/>
            <a:ext cx="8229600" cy="847708"/>
          </a:xfrm>
        </p:spPr>
        <p:txBody>
          <a:bodyPr/>
          <a:lstStyle/>
          <a:p>
            <a:r>
              <a:rPr lang="en-CA" dirty="0" smtClean="0"/>
              <a:t>What you might be thinking.....</a:t>
            </a:r>
            <a:endParaRPr lang="en-CA"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1214422"/>
            <a:ext cx="8472518" cy="5143536"/>
          </a:xfrm>
        </p:spPr>
        <p:txBody>
          <a:bodyPr>
            <a:normAutofit/>
          </a:bodyPr>
          <a:lstStyle/>
          <a:p>
            <a:pPr>
              <a:buNone/>
            </a:pPr>
            <a:r>
              <a:rPr lang="en-CA" dirty="0" smtClean="0"/>
              <a:t>	</a:t>
            </a:r>
            <a:r>
              <a:rPr lang="en-CA" sz="2500" dirty="0" smtClean="0">
                <a:solidFill>
                  <a:schemeClr val="tx2"/>
                </a:solidFill>
              </a:rPr>
              <a:t>“Aaron's sons </a:t>
            </a:r>
            <a:r>
              <a:rPr lang="en-CA" sz="2500" dirty="0" err="1" smtClean="0">
                <a:solidFill>
                  <a:schemeClr val="tx2"/>
                </a:solidFill>
              </a:rPr>
              <a:t>Nadab</a:t>
            </a:r>
            <a:r>
              <a:rPr lang="en-CA" sz="2500" dirty="0" smtClean="0">
                <a:solidFill>
                  <a:schemeClr val="tx2"/>
                </a:solidFill>
              </a:rPr>
              <a:t> and </a:t>
            </a:r>
            <a:r>
              <a:rPr lang="en-CA" sz="2500" dirty="0" err="1" smtClean="0">
                <a:solidFill>
                  <a:schemeClr val="tx2"/>
                </a:solidFill>
              </a:rPr>
              <a:t>Abihu</a:t>
            </a:r>
            <a:r>
              <a:rPr lang="en-CA" sz="2500" dirty="0" smtClean="0">
                <a:solidFill>
                  <a:schemeClr val="tx2"/>
                </a:solidFill>
              </a:rPr>
              <a:t> took their censers, put fire in them and added incense; and they offered unauthorized fire before the LORD, contrary to his command.  So fire came out from the presence of the LORD and consumed them, and they died before the LORD.”</a:t>
            </a:r>
          </a:p>
          <a:p>
            <a:pPr>
              <a:buNone/>
            </a:pPr>
            <a:r>
              <a:rPr lang="en-CA" dirty="0" smtClean="0"/>
              <a:t>					</a:t>
            </a:r>
            <a:r>
              <a:rPr lang="en-CA" b="1" dirty="0" smtClean="0">
                <a:solidFill>
                  <a:schemeClr val="bg1">
                    <a:lumMod val="75000"/>
                    <a:lumOff val="25000"/>
                  </a:schemeClr>
                </a:solidFill>
              </a:rPr>
              <a:t>- Leviticus 10:1-2 (NIV)</a:t>
            </a:r>
          </a:p>
          <a:p>
            <a:endParaRPr lang="en-CA" dirty="0" smtClean="0"/>
          </a:p>
          <a:p>
            <a:r>
              <a:rPr lang="en-CA" dirty="0" err="1" smtClean="0"/>
              <a:t>Nadab</a:t>
            </a:r>
            <a:r>
              <a:rPr lang="en-CA" dirty="0" smtClean="0"/>
              <a:t> and </a:t>
            </a:r>
            <a:r>
              <a:rPr lang="en-CA" dirty="0" err="1" smtClean="0"/>
              <a:t>Abihu</a:t>
            </a:r>
            <a:r>
              <a:rPr lang="en-CA" dirty="0" smtClean="0"/>
              <a:t> merely took fire that wasn't from the brazen alter of the tabernacle (the altar where the sacrifices were performed).  </a:t>
            </a:r>
          </a:p>
          <a:p>
            <a:r>
              <a:rPr lang="en-CA" dirty="0" smtClean="0"/>
              <a:t>They were killed for this oversight.  This is another example of how </a:t>
            </a:r>
            <a:r>
              <a:rPr lang="en-CA" dirty="0" smtClean="0"/>
              <a:t>particular </a:t>
            </a:r>
            <a:r>
              <a:rPr lang="en-CA" dirty="0" smtClean="0"/>
              <a:t>God is in regards to worship.</a:t>
            </a:r>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Offering Strange Fire....</a:t>
            </a:r>
            <a:endParaRPr lang="en-CA"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77500" lnSpcReduction="20000"/>
          </a:bodyPr>
          <a:lstStyle/>
          <a:p>
            <a:pPr>
              <a:buNone/>
            </a:pPr>
            <a:r>
              <a:rPr lang="en-CA" dirty="0" smtClean="0"/>
              <a:t>	</a:t>
            </a:r>
            <a:r>
              <a:rPr lang="en-CA" dirty="0" smtClean="0">
                <a:solidFill>
                  <a:schemeClr val="tx2"/>
                </a:solidFill>
              </a:rPr>
              <a:t>“When it was time for the harvest, Cain presented some of his crops as a gift to the Lord.  Abel also brought a gift—the best of the firstborn lambs from his flock. The Lord accepted Abel and his gift,  but he did not accept Cain and his gift. This made Cain very angry, and he looked dejected.  “Why are you so angry?” the Lord asked Cain. “Why do you look so dejected?  You will be accepted if you do what is right. But if you refuse to do what is right, then watch out! Sin is crouching at the door, eager to control you. But you must subdue it and be its master.”</a:t>
            </a:r>
          </a:p>
          <a:p>
            <a:pPr>
              <a:buNone/>
            </a:pPr>
            <a:r>
              <a:rPr lang="en-CA" dirty="0" smtClean="0"/>
              <a:t>						</a:t>
            </a:r>
            <a:r>
              <a:rPr lang="en-CA" b="1" dirty="0" smtClean="0">
                <a:solidFill>
                  <a:schemeClr val="bg1">
                    <a:lumMod val="75000"/>
                    <a:lumOff val="25000"/>
                  </a:schemeClr>
                </a:solidFill>
              </a:rPr>
              <a:t>- Genesis 4:3-7 (NLT)</a:t>
            </a:r>
          </a:p>
          <a:p>
            <a:endParaRPr lang="en-CA" dirty="0" smtClean="0"/>
          </a:p>
          <a:p>
            <a:r>
              <a:rPr lang="en-CA" dirty="0" smtClean="0"/>
              <a:t>Clearly Cain was trying to worship the True God.  The only problem was that he tried to do it his own way, not the way God prescribed.  </a:t>
            </a:r>
          </a:p>
          <a:p>
            <a:r>
              <a:rPr lang="en-CA" dirty="0" smtClean="0"/>
              <a:t>Cain was even upset that God did not accept his form of worship.  </a:t>
            </a:r>
          </a:p>
          <a:p>
            <a:r>
              <a:rPr lang="en-CA" dirty="0" smtClean="0"/>
              <a:t>God told Cain exactly why He did not accept it, because it was not the correct method of worship.  </a:t>
            </a:r>
          </a:p>
          <a:p>
            <a:r>
              <a:rPr lang="en-CA" dirty="0" smtClean="0"/>
              <a:t>Instead of admitting he was wrong and repenting, we all know what happened.  </a:t>
            </a:r>
          </a:p>
          <a:p>
            <a:r>
              <a:rPr lang="en-CA" dirty="0" smtClean="0"/>
              <a:t>Cain went out and murdered his brother Abel.</a:t>
            </a:r>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The Cain and Abel Story...</a:t>
            </a:r>
            <a:endParaRPr lang="en-CA"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92500" lnSpcReduction="20000"/>
          </a:bodyPr>
          <a:lstStyle/>
          <a:p>
            <a:r>
              <a:rPr lang="en-CA" dirty="0" smtClean="0"/>
              <a:t>Another example is when Saul clearly disobeyed God by sparing the </a:t>
            </a:r>
            <a:r>
              <a:rPr lang="en-CA" dirty="0" err="1" smtClean="0"/>
              <a:t>Amalekite</a:t>
            </a:r>
            <a:r>
              <a:rPr lang="en-CA" dirty="0" smtClean="0"/>
              <a:t> animals in 1 Samuel 15.  </a:t>
            </a:r>
          </a:p>
          <a:p>
            <a:r>
              <a:rPr lang="en-CA" dirty="0" smtClean="0"/>
              <a:t>After being confronted by Samuel, listen to the excuse Saul gives for disobeying God's command.</a:t>
            </a:r>
          </a:p>
          <a:p>
            <a:endParaRPr lang="en-CA" dirty="0" smtClean="0"/>
          </a:p>
          <a:p>
            <a:pPr>
              <a:buNone/>
            </a:pPr>
            <a:r>
              <a:rPr lang="en-CA" dirty="0" smtClean="0"/>
              <a:t>	</a:t>
            </a:r>
            <a:r>
              <a:rPr lang="en-CA" sz="2700" dirty="0" smtClean="0">
                <a:solidFill>
                  <a:schemeClr val="tx2"/>
                </a:solidFill>
              </a:rPr>
              <a:t>"The soldiers took the best sheep and cattle to sacrifice to the Lord your God at </a:t>
            </a:r>
            <a:r>
              <a:rPr lang="en-CA" sz="2700" dirty="0" err="1" smtClean="0">
                <a:solidFill>
                  <a:schemeClr val="tx2"/>
                </a:solidFill>
              </a:rPr>
              <a:t>Gilgal</a:t>
            </a:r>
            <a:r>
              <a:rPr lang="en-CA" sz="2700" dirty="0" smtClean="0">
                <a:solidFill>
                  <a:schemeClr val="tx2"/>
                </a:solidFill>
              </a:rPr>
              <a:t>."  But Samuel answered,  "What pleases the Lord more:  burnt offerings and sacrifices or obedience to his voice?  </a:t>
            </a:r>
            <a:r>
              <a:rPr lang="en-CA" sz="2700" dirty="0" smtClean="0">
                <a:solidFill>
                  <a:schemeClr val="tx2">
                    <a:lumMod val="50000"/>
                  </a:schemeClr>
                </a:solidFill>
              </a:rPr>
              <a:t>It is better to obey than to sacrifice.  </a:t>
            </a:r>
            <a:r>
              <a:rPr lang="en-CA" sz="2700" dirty="0" smtClean="0">
                <a:solidFill>
                  <a:schemeClr val="tx2"/>
                </a:solidFill>
              </a:rPr>
              <a:t>It is better to listen to God than to offer the fat of sheep.  Disobedience is as bad as the sin of sorcery.  Pride is as bad as the sin of worshiping idols.  You have rejected the Lord's command.  Now he rejects you as king."</a:t>
            </a:r>
          </a:p>
          <a:p>
            <a:pPr>
              <a:buNone/>
            </a:pPr>
            <a:r>
              <a:rPr lang="en-CA" dirty="0" smtClean="0"/>
              <a:t>					</a:t>
            </a:r>
            <a:r>
              <a:rPr lang="en-CA" b="1" dirty="0" smtClean="0">
                <a:solidFill>
                  <a:schemeClr val="bg1">
                    <a:lumMod val="75000"/>
                    <a:lumOff val="25000"/>
                  </a:schemeClr>
                </a:solidFill>
              </a:rPr>
              <a:t>- 1 Samuel 15:21-23 (NCV)</a:t>
            </a:r>
            <a:endParaRPr lang="en-CA" b="1"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Saul and the </a:t>
            </a:r>
            <a:r>
              <a:rPr lang="en-CA" dirty="0" err="1" smtClean="0"/>
              <a:t>Amalekites</a:t>
            </a:r>
            <a:r>
              <a:rPr lang="en-CA" dirty="0" smtClean="0"/>
              <a:t>...</a:t>
            </a:r>
            <a:endParaRPr lang="en-C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CA" dirty="0" smtClean="0"/>
              <a:t>You don't need a Ph.D. to figure out that lying to your children year after year about Santa Claus isn't exactly something Jesus would promote.  On the contrary, it is clearly taught in the Bible that lying is wrong.  It's even one of the 10 commandments (Exodus 20:16).  </a:t>
            </a:r>
          </a:p>
          <a:p>
            <a:endParaRPr lang="en-CA" dirty="0" smtClean="0"/>
          </a:p>
          <a:p>
            <a:r>
              <a:rPr lang="en-CA" dirty="0" smtClean="0"/>
              <a:t>The point of this presentation is to figure out exactly how much of this celebration of Christ's birth that we call Christmas actually falls in the category of </a:t>
            </a:r>
            <a:r>
              <a:rPr lang="en-CA" dirty="0" smtClean="0">
                <a:solidFill>
                  <a:schemeClr val="accent6">
                    <a:lumMod val="60000"/>
                    <a:lumOff val="40000"/>
                  </a:schemeClr>
                </a:solidFill>
              </a:rPr>
              <a:t>acceptable worship </a:t>
            </a:r>
            <a:r>
              <a:rPr lang="en-CA" dirty="0" smtClean="0"/>
              <a:t>to God and to Jesus Himself. </a:t>
            </a:r>
            <a:endParaRPr lang="en-CA" dirty="0"/>
          </a:p>
        </p:txBody>
      </p:sp>
      <p:sp>
        <p:nvSpPr>
          <p:cNvPr id="3" name="Title 2"/>
          <p:cNvSpPr>
            <a:spLocks noGrp="1"/>
          </p:cNvSpPr>
          <p:nvPr>
            <p:ph type="title"/>
          </p:nvPr>
        </p:nvSpPr>
        <p:spPr/>
        <p:txBody>
          <a:bodyPr/>
          <a:lstStyle/>
          <a:p>
            <a:r>
              <a:rPr lang="en-CA" dirty="0" smtClean="0"/>
              <a:t>The Goal of this Presentation</a:t>
            </a:r>
            <a:endParaRPr lang="en-CA"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329642" cy="5143536"/>
          </a:xfrm>
        </p:spPr>
        <p:txBody>
          <a:bodyPr>
            <a:normAutofit fontScale="92500" lnSpcReduction="10000"/>
          </a:bodyPr>
          <a:lstStyle/>
          <a:p>
            <a:r>
              <a:rPr lang="en-CA" dirty="0" smtClean="0"/>
              <a:t>Saul tried to use the excuse that he was going to use the animals he spared as sacrifices to God.  </a:t>
            </a:r>
          </a:p>
          <a:p>
            <a:r>
              <a:rPr lang="en-CA" dirty="0" smtClean="0"/>
              <a:t>Saul reasoned that surely God wouldn't mind this, as he was doing it for Him.  Was God flattered?  </a:t>
            </a:r>
          </a:p>
          <a:p>
            <a:r>
              <a:rPr lang="en-CA" dirty="0" smtClean="0"/>
              <a:t>Absolutely not!  This led to Samuel's famous phrase "to obey is better than sacrifice".  </a:t>
            </a:r>
          </a:p>
          <a:p>
            <a:r>
              <a:rPr lang="en-CA" dirty="0" smtClean="0"/>
              <a:t>We need to ask ourselves this same question:  "Is it better to obey than to sacrifice?"  Samuel clearly thought so.  </a:t>
            </a:r>
          </a:p>
          <a:p>
            <a:r>
              <a:rPr lang="en-CA" dirty="0" smtClean="0"/>
              <a:t>How about if we rephrase the question a bit:  "Is celebrating Christmas (with its pagan-derived practices) with the sincere goal of worshipping the True God actually better than obeying God's clear commands to refrain from any sort of worship that involves pagan practices to begin with?“</a:t>
            </a:r>
          </a:p>
          <a:p>
            <a:r>
              <a:rPr lang="en-CA" dirty="0" smtClean="0"/>
              <a:t>What do you think?</a:t>
            </a:r>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Saul and the </a:t>
            </a:r>
            <a:r>
              <a:rPr lang="en-CA" dirty="0" err="1" smtClean="0"/>
              <a:t>Amalekites</a:t>
            </a:r>
            <a:r>
              <a:rPr lang="en-CA" dirty="0" smtClean="0"/>
              <a:t>...</a:t>
            </a:r>
            <a:endParaRPr lang="en-CA"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92500" lnSpcReduction="20000"/>
          </a:bodyPr>
          <a:lstStyle/>
          <a:p>
            <a:r>
              <a:rPr lang="en-CA" dirty="0" smtClean="0"/>
              <a:t>Are there any other examples in the Bible regarding ways of worship that were not acceptable to God?  </a:t>
            </a:r>
          </a:p>
          <a:p>
            <a:r>
              <a:rPr lang="en-CA" dirty="0" smtClean="0"/>
              <a:t>Yes! There are numerous examples.  The Bible is full of them.  Here are a few more:</a:t>
            </a:r>
          </a:p>
          <a:p>
            <a:endParaRPr lang="en-CA" dirty="0" smtClean="0"/>
          </a:p>
          <a:p>
            <a:r>
              <a:rPr lang="en-CA" dirty="0" smtClean="0"/>
              <a:t> Blatant sun worship in the house of the LORD by God's own people.  God calls these </a:t>
            </a:r>
            <a:r>
              <a:rPr lang="en-CA" dirty="0" smtClean="0"/>
              <a:t>Abominations.  </a:t>
            </a:r>
            <a:r>
              <a:rPr lang="en-CA" dirty="0" smtClean="0"/>
              <a:t/>
            </a:r>
            <a:br>
              <a:rPr lang="en-CA" dirty="0" smtClean="0"/>
            </a:br>
            <a:r>
              <a:rPr lang="en-CA" dirty="0" smtClean="0"/>
              <a:t>(Ezekiel 8:5-18)</a:t>
            </a:r>
          </a:p>
          <a:p>
            <a:endParaRPr lang="en-CA" dirty="0" smtClean="0"/>
          </a:p>
          <a:p>
            <a:r>
              <a:rPr lang="en-CA" dirty="0" smtClean="0"/>
              <a:t>To protect his kingdom and his life, Jeroboam thought it would be a good idea to set up his own feast in the eighth month (as opposed to the seventh month as commanded by God) with two golden calves no less and other aspects of pagan worship (1 Kings 12:26-33).  Not exactly a good idea!  </a:t>
            </a:r>
            <a:br>
              <a:rPr lang="en-CA" dirty="0" smtClean="0"/>
            </a:br>
            <a:r>
              <a:rPr lang="en-CA" dirty="0" smtClean="0"/>
              <a:t>God was definitely not pleased (1 Kings 14:14-16).</a:t>
            </a:r>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Other Forms of Worship....</a:t>
            </a:r>
            <a:endParaRPr lang="en-CA"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normAutofit fontScale="92500" lnSpcReduction="10000"/>
          </a:bodyPr>
          <a:lstStyle/>
          <a:p>
            <a:r>
              <a:rPr lang="en-CA" dirty="0" smtClean="0"/>
              <a:t>Elijah's showdown with the prophets of Baal on Mount Carmel (1 Kings 18:20-40). </a:t>
            </a:r>
          </a:p>
          <a:p>
            <a:r>
              <a:rPr lang="en-CA" dirty="0" smtClean="0"/>
              <a:t>Things got so bad, to the point where God's people weren't even sure which method of worship was the true one. </a:t>
            </a:r>
          </a:p>
          <a:p>
            <a:r>
              <a:rPr lang="en-CA" dirty="0" smtClean="0"/>
              <a:t>They were mixing worship of the True God with the worship of pagan gods, but they didn't think anything of it. </a:t>
            </a:r>
          </a:p>
          <a:p>
            <a:r>
              <a:rPr lang="en-CA" dirty="0" smtClean="0"/>
              <a:t>They didn't answer Elijah's question when he asked "How much longer will you try to have things both ways? If the LORD is God, worship him! But if Baal is God, worship him!" (1 Kings 18:21 CEV), they didn't even say a word.  </a:t>
            </a:r>
          </a:p>
          <a:p>
            <a:r>
              <a:rPr lang="en-CA" dirty="0" smtClean="0"/>
              <a:t>Surely, they could not think that elements of Baal worship </a:t>
            </a:r>
            <a:r>
              <a:rPr lang="en-CA" dirty="0" smtClean="0"/>
              <a:t>were </a:t>
            </a:r>
            <a:r>
              <a:rPr lang="en-CA" dirty="0" smtClean="0"/>
              <a:t>acceptable to God?  But it wasn't until God sent down fire from heaven that burned up the whole altar that God's own people proclaimed "the LORD, he is the God" (vs. 39).</a:t>
            </a:r>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Mount Carmel Showdown...</a:t>
            </a:r>
            <a:endParaRPr lang="en-CA"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736"/>
            <a:ext cx="8229600" cy="5143536"/>
          </a:xfrm>
        </p:spPr>
        <p:txBody>
          <a:bodyPr/>
          <a:lstStyle/>
          <a:p>
            <a:pPr>
              <a:buNone/>
            </a:pPr>
            <a:r>
              <a:rPr lang="en-CA" sz="2800" dirty="0" smtClean="0">
                <a:solidFill>
                  <a:schemeClr val="tx2"/>
                </a:solidFill>
              </a:rPr>
              <a:t>	“Hear ye the word which the LORD </a:t>
            </a:r>
            <a:r>
              <a:rPr lang="en-CA" sz="2800" dirty="0" err="1" smtClean="0">
                <a:solidFill>
                  <a:schemeClr val="tx2"/>
                </a:solidFill>
              </a:rPr>
              <a:t>speaketh</a:t>
            </a:r>
            <a:r>
              <a:rPr lang="en-CA" sz="2800" dirty="0" smtClean="0">
                <a:solidFill>
                  <a:schemeClr val="tx2"/>
                </a:solidFill>
              </a:rPr>
              <a:t> unto you, O house of Israel: Thus </a:t>
            </a:r>
            <a:r>
              <a:rPr lang="en-CA" sz="2800" dirty="0" err="1" smtClean="0">
                <a:solidFill>
                  <a:schemeClr val="tx2"/>
                </a:solidFill>
              </a:rPr>
              <a:t>saith</a:t>
            </a:r>
            <a:r>
              <a:rPr lang="en-CA" sz="2800" dirty="0" smtClean="0">
                <a:solidFill>
                  <a:schemeClr val="tx2"/>
                </a:solidFill>
              </a:rPr>
              <a:t> the LORD, </a:t>
            </a:r>
            <a:r>
              <a:rPr lang="en-CA" sz="2800" dirty="0" smtClean="0">
                <a:solidFill>
                  <a:schemeClr val="tx2">
                    <a:lumMod val="50000"/>
                  </a:schemeClr>
                </a:solidFill>
              </a:rPr>
              <a:t>Learn not the way of the heathen</a:t>
            </a:r>
            <a:r>
              <a:rPr lang="en-CA" sz="2800" dirty="0" smtClean="0">
                <a:solidFill>
                  <a:schemeClr val="tx2"/>
                </a:solidFill>
              </a:rPr>
              <a:t>, and be not dismayed at the signs of heaven; for the heathen are dismayed at them.  For the customs of the people are vain: </a:t>
            </a:r>
            <a:r>
              <a:rPr lang="en-CA" sz="2800" dirty="0" smtClean="0">
                <a:solidFill>
                  <a:schemeClr val="tx2">
                    <a:lumMod val="50000"/>
                  </a:schemeClr>
                </a:solidFill>
              </a:rPr>
              <a:t>for one </a:t>
            </a:r>
            <a:r>
              <a:rPr lang="en-CA" sz="2800" dirty="0" err="1" smtClean="0">
                <a:solidFill>
                  <a:schemeClr val="tx2">
                    <a:lumMod val="50000"/>
                  </a:schemeClr>
                </a:solidFill>
              </a:rPr>
              <a:t>cutteth</a:t>
            </a:r>
            <a:r>
              <a:rPr lang="en-CA" sz="2800" dirty="0" smtClean="0">
                <a:solidFill>
                  <a:schemeClr val="tx2">
                    <a:lumMod val="50000"/>
                  </a:schemeClr>
                </a:solidFill>
              </a:rPr>
              <a:t> a tree out of the forest</a:t>
            </a:r>
            <a:r>
              <a:rPr lang="en-CA" sz="2800" dirty="0" smtClean="0">
                <a:solidFill>
                  <a:schemeClr val="tx2"/>
                </a:solidFill>
              </a:rPr>
              <a:t>, the work of the hands of the workman, with the axe.  They </a:t>
            </a:r>
            <a:r>
              <a:rPr lang="en-CA" sz="2800" dirty="0" smtClean="0">
                <a:solidFill>
                  <a:schemeClr val="tx2">
                    <a:lumMod val="50000"/>
                  </a:schemeClr>
                </a:solidFill>
              </a:rPr>
              <a:t>deck it with silver and with gold</a:t>
            </a:r>
            <a:r>
              <a:rPr lang="en-CA" sz="2800" dirty="0" smtClean="0">
                <a:solidFill>
                  <a:schemeClr val="tx2"/>
                </a:solidFill>
              </a:rPr>
              <a:t>; they fasten it with nails and with hammers, that it move not.”  </a:t>
            </a:r>
          </a:p>
          <a:p>
            <a:pPr>
              <a:buNone/>
            </a:pPr>
            <a:r>
              <a:rPr lang="en-CA" dirty="0" smtClean="0"/>
              <a:t>					</a:t>
            </a:r>
            <a:br>
              <a:rPr lang="en-CA" dirty="0" smtClean="0"/>
            </a:br>
            <a:r>
              <a:rPr lang="en-CA" dirty="0" smtClean="0"/>
              <a:t>				</a:t>
            </a:r>
            <a:r>
              <a:rPr lang="en-CA" b="1" dirty="0" smtClean="0">
                <a:solidFill>
                  <a:schemeClr val="bg1">
                    <a:lumMod val="75000"/>
                    <a:lumOff val="25000"/>
                  </a:schemeClr>
                </a:solidFill>
              </a:rPr>
              <a:t>- Jeremiah 10:1-4 (KJV)</a:t>
            </a:r>
            <a:endParaRPr lang="en-CA" b="1"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What does God say?</a:t>
            </a:r>
            <a:endParaRPr lang="en-CA"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lstStyle/>
          <a:p>
            <a:r>
              <a:rPr lang="en-CA" dirty="0" smtClean="0"/>
              <a:t>Learn not the way of the heathen</a:t>
            </a:r>
          </a:p>
          <a:p>
            <a:r>
              <a:rPr lang="en-CA" dirty="0" smtClean="0"/>
              <a:t>Do not be dismayed at the signs of heaven</a:t>
            </a:r>
          </a:p>
          <a:p>
            <a:r>
              <a:rPr lang="en-CA" dirty="0" smtClean="0"/>
              <a:t>The heathen are dismayed at them</a:t>
            </a:r>
          </a:p>
          <a:p>
            <a:r>
              <a:rPr lang="en-CA" dirty="0" smtClean="0"/>
              <a:t>For the customs of the people are vain</a:t>
            </a:r>
          </a:p>
          <a:p>
            <a:r>
              <a:rPr lang="en-CA" dirty="0" smtClean="0"/>
              <a:t>For one </a:t>
            </a:r>
            <a:r>
              <a:rPr lang="en-CA" dirty="0" err="1" smtClean="0"/>
              <a:t>cutteth</a:t>
            </a:r>
            <a:r>
              <a:rPr lang="en-CA" dirty="0" smtClean="0"/>
              <a:t> a tree out of the forest</a:t>
            </a:r>
          </a:p>
          <a:p>
            <a:r>
              <a:rPr lang="en-CA" dirty="0" smtClean="0"/>
              <a:t>The work of the hands of the workman, with the axe</a:t>
            </a:r>
          </a:p>
          <a:p>
            <a:r>
              <a:rPr lang="en-CA" dirty="0" smtClean="0"/>
              <a:t>They deck it with silver and with gold</a:t>
            </a:r>
          </a:p>
          <a:p>
            <a:r>
              <a:rPr lang="en-CA" dirty="0" smtClean="0"/>
              <a:t>They fasten it with nails and with hammers, that it move not. </a:t>
            </a:r>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Jeremiah 10:1-4 Summary...</a:t>
            </a:r>
            <a:endParaRPr lang="en-CA"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1214422"/>
            <a:ext cx="8329642" cy="5143536"/>
          </a:xfrm>
        </p:spPr>
        <p:txBody>
          <a:bodyPr/>
          <a:lstStyle/>
          <a:p>
            <a:r>
              <a:rPr lang="en-CA" dirty="0" smtClean="0"/>
              <a:t>A lot of Bible commentaries claim this passage in Jeremiah has nothing to do with celebrating Christmas.</a:t>
            </a:r>
          </a:p>
          <a:p>
            <a:r>
              <a:rPr lang="en-CA" dirty="0" smtClean="0"/>
              <a:t>They say that it is simply referring to making idols</a:t>
            </a:r>
          </a:p>
          <a:p>
            <a:endParaRPr lang="en-CA" dirty="0" smtClean="0"/>
          </a:p>
          <a:p>
            <a:r>
              <a:rPr lang="en-CA" dirty="0" smtClean="0"/>
              <a:t>I admit that it could also be referring to making idols</a:t>
            </a:r>
          </a:p>
          <a:p>
            <a:r>
              <a:rPr lang="en-CA" dirty="0" smtClean="0"/>
              <a:t>And I agree that it is not referring to Christmas, because Christmas wasn’t around at that time.</a:t>
            </a:r>
          </a:p>
          <a:p>
            <a:r>
              <a:rPr lang="en-CA" dirty="0" smtClean="0"/>
              <a:t>However, it is definitely referring to the pagan practices around the winter solstice, which is where we get most of our Christmas customs and traditions from.</a:t>
            </a:r>
          </a:p>
          <a:p>
            <a:r>
              <a:rPr lang="en-CA" dirty="0" smtClean="0"/>
              <a:t>Let’s look at this passage in more detail...</a:t>
            </a:r>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Jeremiah 10:1-4  =  Christmas?	</a:t>
            </a:r>
            <a:endParaRPr lang="en-CA"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20" y="1214422"/>
            <a:ext cx="8572560" cy="5286412"/>
          </a:xfrm>
        </p:spPr>
        <p:txBody>
          <a:bodyPr>
            <a:normAutofit fontScale="92500" lnSpcReduction="10000"/>
          </a:bodyPr>
          <a:lstStyle/>
          <a:p>
            <a:r>
              <a:rPr lang="en-CA" dirty="0" smtClean="0"/>
              <a:t>Learn not the way of the heathen</a:t>
            </a:r>
          </a:p>
          <a:p>
            <a:pPr lvl="1"/>
            <a:r>
              <a:rPr lang="en-CA" dirty="0" smtClean="0"/>
              <a:t>Clearly we are to NOT do these things...</a:t>
            </a:r>
          </a:p>
          <a:p>
            <a:r>
              <a:rPr lang="en-CA" dirty="0" smtClean="0"/>
              <a:t>Do not be dismayed at the signs of heaven</a:t>
            </a:r>
          </a:p>
          <a:p>
            <a:pPr lvl="1"/>
            <a:r>
              <a:rPr lang="en-CA" dirty="0" smtClean="0"/>
              <a:t>What signs in heaven?</a:t>
            </a:r>
          </a:p>
          <a:p>
            <a:r>
              <a:rPr lang="en-CA" dirty="0" smtClean="0"/>
              <a:t>The heathen are dismayed at them</a:t>
            </a:r>
          </a:p>
          <a:p>
            <a:pPr lvl="1"/>
            <a:r>
              <a:rPr lang="en-CA" dirty="0" smtClean="0"/>
              <a:t>And why are the heathens scared of them?</a:t>
            </a:r>
          </a:p>
          <a:p>
            <a:endParaRPr lang="en-CA" dirty="0" smtClean="0"/>
          </a:p>
          <a:p>
            <a:r>
              <a:rPr lang="en-CA" dirty="0" smtClean="0"/>
              <a:t>The signs in the heaven are the changing of the seasons, particularly, the winter season when everything seems to die.</a:t>
            </a:r>
          </a:p>
          <a:p>
            <a:r>
              <a:rPr lang="en-CA" dirty="0" smtClean="0"/>
              <a:t>Just before the winter solstice, the days are at their shortest,  so the sun seems to be dying too.  The pagans were scared that the sun wouldn’t come back and that they would die too. </a:t>
            </a:r>
          </a:p>
          <a:p>
            <a:r>
              <a:rPr lang="en-CA" dirty="0" smtClean="0"/>
              <a:t>As believers, we don’t need to worry about such silliness</a:t>
            </a:r>
          </a:p>
          <a:p>
            <a:r>
              <a:rPr lang="en-CA" dirty="0" smtClean="0"/>
              <a:t>We know that God will take care of all our needs </a:t>
            </a:r>
          </a:p>
          <a:p>
            <a:endParaRPr lang="en-CA" dirty="0" smtClean="0"/>
          </a:p>
        </p:txBody>
      </p:sp>
      <p:sp>
        <p:nvSpPr>
          <p:cNvPr id="3" name="Title 2"/>
          <p:cNvSpPr>
            <a:spLocks noGrp="1"/>
          </p:cNvSpPr>
          <p:nvPr>
            <p:ph type="title"/>
          </p:nvPr>
        </p:nvSpPr>
        <p:spPr>
          <a:xfrm>
            <a:off x="428596" y="285728"/>
            <a:ext cx="8229600" cy="776270"/>
          </a:xfrm>
        </p:spPr>
        <p:txBody>
          <a:bodyPr/>
          <a:lstStyle/>
          <a:p>
            <a:r>
              <a:rPr lang="en-CA" dirty="0" smtClean="0"/>
              <a:t>Jeremiah 10:1-4 details...</a:t>
            </a:r>
            <a:endParaRPr lang="en-CA"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329642" cy="5143536"/>
          </a:xfrm>
        </p:spPr>
        <p:txBody>
          <a:bodyPr/>
          <a:lstStyle/>
          <a:p>
            <a:r>
              <a:rPr lang="en-CA" sz="2400" dirty="0" smtClean="0"/>
              <a:t>So then why do we continue their pagan practices today?</a:t>
            </a:r>
          </a:p>
          <a:p>
            <a:r>
              <a:rPr lang="en-CA" sz="2400" dirty="0" smtClean="0">
                <a:solidFill>
                  <a:schemeClr val="tx2"/>
                </a:solidFill>
              </a:rPr>
              <a:t>“For the customs of the people are vain: for one </a:t>
            </a:r>
            <a:r>
              <a:rPr lang="en-CA" sz="2400" dirty="0" err="1" smtClean="0">
                <a:solidFill>
                  <a:schemeClr val="tx2"/>
                </a:solidFill>
              </a:rPr>
              <a:t>cutteth</a:t>
            </a:r>
            <a:r>
              <a:rPr lang="en-CA" sz="2400" dirty="0" smtClean="0">
                <a:solidFill>
                  <a:schemeClr val="tx2"/>
                </a:solidFill>
              </a:rPr>
              <a:t> a tree out of the forest, the work of the hands of the workman, with the axe.  They deck it with silver and with gold; they fasten it with nails and with hammers, that it move not”</a:t>
            </a:r>
          </a:p>
          <a:p>
            <a:endParaRPr lang="en-CA" sz="2400" dirty="0" smtClean="0">
              <a:solidFill>
                <a:schemeClr val="tx2"/>
              </a:solidFill>
            </a:endParaRPr>
          </a:p>
          <a:p>
            <a:r>
              <a:rPr lang="en-CA" dirty="0" smtClean="0"/>
              <a:t>Cutting down a tree and bringing it into your house is a vain custom anyway you slice it.</a:t>
            </a:r>
            <a:endParaRPr lang="en-CA" dirty="0"/>
          </a:p>
          <a:p>
            <a:r>
              <a:rPr lang="en-CA" dirty="0" smtClean="0"/>
              <a:t>Whether it’s in a shape of an idol or just as a decorated tree, it doesn’t matter.  It’s a pagan form of worship.</a:t>
            </a:r>
          </a:p>
          <a:p>
            <a:r>
              <a:rPr lang="en-CA" dirty="0" smtClean="0"/>
              <a:t>God clearly tells us to not learn or practice these things.</a:t>
            </a:r>
          </a:p>
          <a:p>
            <a:pPr>
              <a:buNone/>
            </a:pPr>
            <a:endParaRPr lang="en-CA" dirty="0" smtClean="0"/>
          </a:p>
        </p:txBody>
      </p:sp>
      <p:sp>
        <p:nvSpPr>
          <p:cNvPr id="3" name="Title 2"/>
          <p:cNvSpPr>
            <a:spLocks noGrp="1"/>
          </p:cNvSpPr>
          <p:nvPr>
            <p:ph type="title"/>
          </p:nvPr>
        </p:nvSpPr>
        <p:spPr>
          <a:xfrm>
            <a:off x="428596" y="285728"/>
            <a:ext cx="8229600" cy="776270"/>
          </a:xfrm>
        </p:spPr>
        <p:txBody>
          <a:bodyPr/>
          <a:lstStyle/>
          <a:p>
            <a:r>
              <a:rPr lang="en-CA" dirty="0" smtClean="0"/>
              <a:t>Jeremiah 10:1-4 details...</a:t>
            </a:r>
            <a:endParaRPr lang="en-CA"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lstStyle/>
          <a:p>
            <a:pPr>
              <a:buNone/>
            </a:pPr>
            <a:r>
              <a:rPr lang="en-CA" dirty="0" smtClean="0">
                <a:solidFill>
                  <a:schemeClr val="tx2"/>
                </a:solidFill>
              </a:rPr>
              <a:t>	"The Lord then commands the people not to engage in the customs of the heathen [Jeremiah 10]. The Lord specifically points to the pagan festival of Saturnalia, which is the birthday of Tammuz, the son God of ancient Babylon...  The heathen have celebrated this pagan holiday for over 3,000 years. This is the modern holiday of Christmas. The reference even describes the tradition of cutting down and decorating trees for the feast of Tammuz on December 25th."  </a:t>
            </a:r>
            <a:r>
              <a:rPr lang="en-CA" dirty="0" smtClean="0"/>
              <a:t/>
            </a:r>
            <a:br>
              <a:rPr lang="en-CA" dirty="0" smtClean="0"/>
            </a:br>
            <a:endParaRPr lang="en-CA" dirty="0" smtClean="0"/>
          </a:p>
          <a:p>
            <a:pPr>
              <a:buNone/>
            </a:pPr>
            <a:r>
              <a:rPr lang="en-CA" dirty="0" smtClean="0"/>
              <a:t>	</a:t>
            </a:r>
            <a:r>
              <a:rPr lang="en-CA" dirty="0" smtClean="0">
                <a:solidFill>
                  <a:schemeClr val="bg1">
                    <a:lumMod val="75000"/>
                    <a:lumOff val="25000"/>
                  </a:schemeClr>
                </a:solidFill>
              </a:rPr>
              <a:t>- The Day of the LORD is at Hand, Second Edition, Isaiah 13:6 By Benjamin Baruch, p.109</a:t>
            </a:r>
          </a:p>
          <a:p>
            <a:endParaRPr lang="en-CA" dirty="0" smtClean="0"/>
          </a:p>
          <a:p>
            <a:endParaRPr lang="en-CA" dirty="0" smtClean="0"/>
          </a:p>
          <a:p>
            <a:endParaRPr lang="en-CA" dirty="0"/>
          </a:p>
        </p:txBody>
      </p:sp>
      <p:sp>
        <p:nvSpPr>
          <p:cNvPr id="3" name="Title 2"/>
          <p:cNvSpPr>
            <a:spLocks noGrp="1"/>
          </p:cNvSpPr>
          <p:nvPr>
            <p:ph type="title"/>
          </p:nvPr>
        </p:nvSpPr>
        <p:spPr>
          <a:xfrm>
            <a:off x="428596" y="285728"/>
            <a:ext cx="8229600" cy="776270"/>
          </a:xfrm>
        </p:spPr>
        <p:txBody>
          <a:bodyPr/>
          <a:lstStyle/>
          <a:p>
            <a:r>
              <a:rPr lang="en-CA" dirty="0" smtClean="0"/>
              <a:t>The Christmas Tree....</a:t>
            </a:r>
            <a:endParaRPr lang="en-CA"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5143536"/>
          </a:xfrm>
        </p:spPr>
        <p:txBody>
          <a:bodyPr/>
          <a:lstStyle/>
          <a:p>
            <a:pPr>
              <a:buNone/>
            </a:pPr>
            <a:r>
              <a:rPr lang="en-CA" dirty="0" smtClean="0"/>
              <a:t>	</a:t>
            </a:r>
            <a:r>
              <a:rPr lang="en-CA" dirty="0" smtClean="0">
                <a:solidFill>
                  <a:schemeClr val="tx2"/>
                </a:solidFill>
              </a:rPr>
              <a:t>“During the reign of King Josiah, the Lord said to me, ‘Have you seen what fickle Israel has done? Like a wife who commits adultery, Israel has worshiped other gods on every hill and </a:t>
            </a:r>
            <a:r>
              <a:rPr lang="en-CA" dirty="0" smtClean="0">
                <a:solidFill>
                  <a:schemeClr val="tx2">
                    <a:lumMod val="50000"/>
                  </a:schemeClr>
                </a:solidFill>
              </a:rPr>
              <a:t>under every green tree</a:t>
            </a:r>
            <a:r>
              <a:rPr lang="en-CA" dirty="0" smtClean="0">
                <a:solidFill>
                  <a:schemeClr val="tx2"/>
                </a:solidFill>
              </a:rPr>
              <a:t>.’ ”</a:t>
            </a:r>
          </a:p>
          <a:p>
            <a:pPr>
              <a:buNone/>
            </a:pPr>
            <a:r>
              <a:rPr lang="en-CA" dirty="0" smtClean="0">
                <a:solidFill>
                  <a:schemeClr val="tx2"/>
                </a:solidFill>
              </a:rPr>
              <a:t>				</a:t>
            </a:r>
            <a:r>
              <a:rPr lang="en-CA" b="1" dirty="0" smtClean="0">
                <a:solidFill>
                  <a:schemeClr val="bg1">
                    <a:lumMod val="75000"/>
                    <a:lumOff val="25000"/>
                  </a:schemeClr>
                </a:solidFill>
              </a:rPr>
              <a:t>- Jeremiah 3:6 (NLT)</a:t>
            </a:r>
          </a:p>
          <a:p>
            <a:endParaRPr lang="en-CA" dirty="0" smtClean="0">
              <a:solidFill>
                <a:schemeClr val="tx2"/>
              </a:solidFill>
            </a:endParaRPr>
          </a:p>
          <a:p>
            <a:pPr>
              <a:buNone/>
            </a:pPr>
            <a:r>
              <a:rPr lang="en-CA" dirty="0" smtClean="0">
                <a:solidFill>
                  <a:schemeClr val="tx2"/>
                </a:solidFill>
              </a:rPr>
              <a:t>	“</a:t>
            </a:r>
            <a:r>
              <a:rPr lang="en-CA" dirty="0" smtClean="0">
                <a:solidFill>
                  <a:schemeClr val="tx2">
                    <a:lumMod val="50000"/>
                  </a:schemeClr>
                </a:solidFill>
              </a:rPr>
              <a:t>Do not bring any detestable objects into your home</a:t>
            </a:r>
            <a:r>
              <a:rPr lang="en-CA" dirty="0" smtClean="0">
                <a:solidFill>
                  <a:schemeClr val="tx2"/>
                </a:solidFill>
              </a:rPr>
              <a:t>, for then you will be destroyed, just like them. You must utterly detest such things, for they are set apart for destruction.”</a:t>
            </a:r>
          </a:p>
          <a:p>
            <a:pPr>
              <a:buNone/>
            </a:pPr>
            <a:r>
              <a:rPr lang="en-CA" dirty="0" smtClean="0">
                <a:solidFill>
                  <a:schemeClr val="tx2"/>
                </a:solidFill>
              </a:rPr>
              <a:t>				</a:t>
            </a:r>
            <a:r>
              <a:rPr lang="en-CA" b="1" dirty="0" smtClean="0">
                <a:solidFill>
                  <a:schemeClr val="bg1">
                    <a:lumMod val="75000"/>
                    <a:lumOff val="25000"/>
                  </a:schemeClr>
                </a:solidFill>
              </a:rPr>
              <a:t>- Deuteronomy 7:26 (NLT)</a:t>
            </a:r>
            <a:endParaRPr lang="en-CA" b="1" dirty="0">
              <a:solidFill>
                <a:schemeClr val="bg1">
                  <a:lumMod val="75000"/>
                  <a:lumOff val="25000"/>
                </a:schemeClr>
              </a:solidFill>
            </a:endParaRPr>
          </a:p>
        </p:txBody>
      </p:sp>
      <p:sp>
        <p:nvSpPr>
          <p:cNvPr id="3" name="Title 2"/>
          <p:cNvSpPr>
            <a:spLocks noGrp="1"/>
          </p:cNvSpPr>
          <p:nvPr>
            <p:ph type="title"/>
          </p:nvPr>
        </p:nvSpPr>
        <p:spPr>
          <a:xfrm>
            <a:off x="428596" y="285728"/>
            <a:ext cx="8229600" cy="776270"/>
          </a:xfrm>
        </p:spPr>
        <p:txBody>
          <a:bodyPr/>
          <a:lstStyle/>
          <a:p>
            <a:r>
              <a:rPr lang="en-CA" dirty="0" smtClean="0"/>
              <a:t>What does the Bible say?</a:t>
            </a:r>
            <a:endParaRPr lang="en-CA"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639</TotalTime>
  <Words>3164</Words>
  <Application>Microsoft Office PowerPoint</Application>
  <PresentationFormat>On-screen Show (4:3)</PresentationFormat>
  <Paragraphs>686</Paragraphs>
  <Slides>119</Slides>
  <Notes>0</Notes>
  <HiddenSlides>0</HiddenSlides>
  <MMClips>0</MMClips>
  <ScaleCrop>false</ScaleCrop>
  <HeadingPairs>
    <vt:vector size="4" baseType="variant">
      <vt:variant>
        <vt:lpstr>Theme</vt:lpstr>
      </vt:variant>
      <vt:variant>
        <vt:i4>1</vt:i4>
      </vt:variant>
      <vt:variant>
        <vt:lpstr>Slide Titles</vt:lpstr>
      </vt:variant>
      <vt:variant>
        <vt:i4>119</vt:i4>
      </vt:variant>
    </vt:vector>
  </HeadingPairs>
  <TitlesOfParts>
    <vt:vector size="120" baseType="lpstr">
      <vt:lpstr>Paper</vt:lpstr>
      <vt:lpstr>The Truth about Christmas!</vt:lpstr>
      <vt:lpstr>Christmas - Definition</vt:lpstr>
      <vt:lpstr>The Christmas Celebration</vt:lpstr>
      <vt:lpstr>And then there’s Santa Claus...</vt:lpstr>
      <vt:lpstr>What’s the Santa – Jesus connection?</vt:lpstr>
      <vt:lpstr>The Christian Frustration</vt:lpstr>
      <vt:lpstr>The Christian Frustration</vt:lpstr>
      <vt:lpstr>The Primary Goal of Christmas</vt:lpstr>
      <vt:lpstr>The Goal of this Presentation</vt:lpstr>
      <vt:lpstr>Origin of the word - Christmas</vt:lpstr>
      <vt:lpstr>The Mass of Christ...</vt:lpstr>
      <vt:lpstr>Christmas: December or January?</vt:lpstr>
      <vt:lpstr>Which date is the correct one?</vt:lpstr>
      <vt:lpstr>Which date is the correct one?</vt:lpstr>
      <vt:lpstr>Which date is the correct one?</vt:lpstr>
      <vt:lpstr>Which date is the correct one?</vt:lpstr>
      <vt:lpstr>No evidence for December 25th?</vt:lpstr>
      <vt:lpstr>No Christmas in the early church?</vt:lpstr>
      <vt:lpstr>No Christmas in the early church?</vt:lpstr>
      <vt:lpstr>No Christmas in the early church?</vt:lpstr>
      <vt:lpstr>No Christmas in the early church?</vt:lpstr>
      <vt:lpstr>Why December 25th?</vt:lpstr>
      <vt:lpstr>Why December 25th?</vt:lpstr>
      <vt:lpstr>Why December 25th?</vt:lpstr>
      <vt:lpstr>Why December 25th?</vt:lpstr>
      <vt:lpstr>Why December 25th?</vt:lpstr>
      <vt:lpstr>Why December 25th?</vt:lpstr>
      <vt:lpstr>Why the same date as the pagans?</vt:lpstr>
      <vt:lpstr>Why the same date as the pagans?</vt:lpstr>
      <vt:lpstr>Why the same date as the pagans?</vt:lpstr>
      <vt:lpstr>Why the same date as the pagans?</vt:lpstr>
      <vt:lpstr>Why the same date as the pagans?</vt:lpstr>
      <vt:lpstr>Why the same date as the pagans?</vt:lpstr>
      <vt:lpstr>Why the same date as the pagans?</vt:lpstr>
      <vt:lpstr>Why the same date as the pagans?</vt:lpstr>
      <vt:lpstr>Why the same date as the pagans?</vt:lpstr>
      <vt:lpstr>Why the same date as the pagans?</vt:lpstr>
      <vt:lpstr>Why the same date as the pagans?</vt:lpstr>
      <vt:lpstr>Why the same date as the pagans?</vt:lpstr>
      <vt:lpstr>Why the same date as the pagans?</vt:lpstr>
      <vt:lpstr>Why the same date as the pagans?</vt:lpstr>
      <vt:lpstr>Why the same date as the pagans?</vt:lpstr>
      <vt:lpstr>Why the January 6th date?</vt:lpstr>
      <vt:lpstr>Why the January 6th date?</vt:lpstr>
      <vt:lpstr>Why the January 6th date?</vt:lpstr>
      <vt:lpstr>Why the January 6th date?</vt:lpstr>
      <vt:lpstr>Why the January 6th date?</vt:lpstr>
      <vt:lpstr>Why the same date as the pagans?</vt:lpstr>
      <vt:lpstr>The Christmas Tree...</vt:lpstr>
      <vt:lpstr>The Christmas Tree...</vt:lpstr>
      <vt:lpstr>The Christmas Tree...</vt:lpstr>
      <vt:lpstr>The Christmas Tree...</vt:lpstr>
      <vt:lpstr>Gift Exchanges – pagan?</vt:lpstr>
      <vt:lpstr>The Real Story of the Magi...</vt:lpstr>
      <vt:lpstr>The Real Story of the Magi...</vt:lpstr>
      <vt:lpstr>The Real Story of the Magi...</vt:lpstr>
      <vt:lpstr>The Real Story of the Magi...</vt:lpstr>
      <vt:lpstr>Giving gifts at Christmas Time...</vt:lpstr>
      <vt:lpstr>Giving gifts at Christmas Time...</vt:lpstr>
      <vt:lpstr>And Valentine’s Day too...</vt:lpstr>
      <vt:lpstr>Giving gifts at Christmas Time...</vt:lpstr>
      <vt:lpstr>Shouldn’t pagans still be celebrating it?</vt:lpstr>
      <vt:lpstr>What is Yule or Yule-tide?</vt:lpstr>
      <vt:lpstr>What does Yule represent?</vt:lpstr>
      <vt:lpstr>What does Yule represent?</vt:lpstr>
      <vt:lpstr>What does Yule represent?</vt:lpstr>
      <vt:lpstr>What does Yule represent?</vt:lpstr>
      <vt:lpstr>Puritans and Christmas...</vt:lpstr>
      <vt:lpstr>Puritans and Christmas...</vt:lpstr>
      <vt:lpstr>Puritans and Christmas...</vt:lpstr>
      <vt:lpstr>Puritans and Christmas...</vt:lpstr>
      <vt:lpstr>Puritans and Christmas...</vt:lpstr>
      <vt:lpstr>Puritans and Christmas...</vt:lpstr>
      <vt:lpstr>The sad truth about Christmas...</vt:lpstr>
      <vt:lpstr>Let’s Summarize...</vt:lpstr>
      <vt:lpstr>Let’s Summarize...</vt:lpstr>
      <vt:lpstr>What is acceptable to God?</vt:lpstr>
      <vt:lpstr>What does God say?</vt:lpstr>
      <vt:lpstr>What does God say?</vt:lpstr>
      <vt:lpstr>God’s Commands...</vt:lpstr>
      <vt:lpstr>God’s Commands...</vt:lpstr>
      <vt:lpstr>God’s Commands...</vt:lpstr>
      <vt:lpstr>The Golden Calf incident...</vt:lpstr>
      <vt:lpstr>Was God pleased?</vt:lpstr>
      <vt:lpstr>Syncretism...</vt:lpstr>
      <vt:lpstr>What you might be thinking.....</vt:lpstr>
      <vt:lpstr>Offering Strange Fire....</vt:lpstr>
      <vt:lpstr>The Cain and Abel Story...</vt:lpstr>
      <vt:lpstr>Saul and the Amalekites...</vt:lpstr>
      <vt:lpstr>Saul and the Amalekites...</vt:lpstr>
      <vt:lpstr>Other Forms of Worship....</vt:lpstr>
      <vt:lpstr>Mount Carmel Showdown...</vt:lpstr>
      <vt:lpstr>What does God say?</vt:lpstr>
      <vt:lpstr>Jeremiah 10:1-4 Summary...</vt:lpstr>
      <vt:lpstr>Jeremiah 10:1-4  =  Christmas? </vt:lpstr>
      <vt:lpstr>Jeremiah 10:1-4 details...</vt:lpstr>
      <vt:lpstr>Jeremiah 10:1-4 details...</vt:lpstr>
      <vt:lpstr>The Christmas Tree....</vt:lpstr>
      <vt:lpstr>What does the Bible say?</vt:lpstr>
      <vt:lpstr>Some might be thinking....</vt:lpstr>
      <vt:lpstr>What does the Bible say?</vt:lpstr>
      <vt:lpstr>What does Paul say?</vt:lpstr>
      <vt:lpstr>What does Jesus say?</vt:lpstr>
      <vt:lpstr>Add up the Evidence...</vt:lpstr>
      <vt:lpstr>What does Bible say about lies?</vt:lpstr>
      <vt:lpstr>What does Bible say about lies?</vt:lpstr>
      <vt:lpstr>What does the Bible say?</vt:lpstr>
      <vt:lpstr>What does Jesus say?</vt:lpstr>
      <vt:lpstr>Syncretism...</vt:lpstr>
      <vt:lpstr>What does Paul say?</vt:lpstr>
      <vt:lpstr>What does Paul say?</vt:lpstr>
      <vt:lpstr>What does Revelation say?</vt:lpstr>
      <vt:lpstr>Our Thoughts...</vt:lpstr>
      <vt:lpstr>Regarding Worship…</vt:lpstr>
      <vt:lpstr>Slide 115</vt:lpstr>
      <vt:lpstr>Slide 116</vt:lpstr>
      <vt:lpstr>Whom will you serve…</vt:lpstr>
      <vt:lpstr>Slide 118</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ChristmasTruth.info</dc:title>
  <dc:creator>FLO BORS</dc:creator>
  <cp:lastModifiedBy>FLO BORS</cp:lastModifiedBy>
  <cp:revision>79</cp:revision>
  <dcterms:created xsi:type="dcterms:W3CDTF">2010-01-23T01:13:45Z</dcterms:created>
  <dcterms:modified xsi:type="dcterms:W3CDTF">2010-02-24T20:19:50Z</dcterms:modified>
</cp:coreProperties>
</file>